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05"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544B4-BB0B-4BF5-9E92-17197930F3A5}" type="datetimeFigureOut">
              <a:rPr lang="en-US" smtClean="0"/>
              <a:t>3/27/2022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590A38-A8AA-4A2C-AC60-AF338651573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3102A6-69F8-4340-AD6C-000B1E97BE8B}" type="datetime1">
              <a:rPr lang="en-US" smtClean="0"/>
              <a:t>3/27/2022</a:t>
            </a:fld>
            <a:endParaRPr lang="en-US"/>
          </a:p>
        </p:txBody>
      </p:sp>
      <p:sp>
        <p:nvSpPr>
          <p:cNvPr id="5" name="Footer Placeholder 4"/>
          <p:cNvSpPr>
            <a:spLocks noGrp="1"/>
          </p:cNvSpPr>
          <p:nvPr>
            <p:ph type="ftr" sz="quarter" idx="11"/>
          </p:nvPr>
        </p:nvSpPr>
        <p:spPr/>
        <p:txBody>
          <a:bodyPr/>
          <a:lstStyle/>
          <a:p>
            <a:r>
              <a:rPr lang="en-US" smtClean="0"/>
              <a:t>Prepared by N.C.KRISHNA PRASAD,Asst.Professor</a:t>
            </a:r>
            <a:endParaRPr lang="en-US"/>
          </a:p>
        </p:txBody>
      </p:sp>
      <p:sp>
        <p:nvSpPr>
          <p:cNvPr id="6" name="Slide Number Placeholder 5"/>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6831F6-1AC8-4716-85DA-7B1D9CA9EA6D}" type="datetime1">
              <a:rPr lang="en-US" smtClean="0"/>
              <a:t>3/27/2022</a:t>
            </a:fld>
            <a:endParaRPr lang="en-US"/>
          </a:p>
        </p:txBody>
      </p:sp>
      <p:sp>
        <p:nvSpPr>
          <p:cNvPr id="5" name="Footer Placeholder 4"/>
          <p:cNvSpPr>
            <a:spLocks noGrp="1"/>
          </p:cNvSpPr>
          <p:nvPr>
            <p:ph type="ftr" sz="quarter" idx="11"/>
          </p:nvPr>
        </p:nvSpPr>
        <p:spPr/>
        <p:txBody>
          <a:bodyPr/>
          <a:lstStyle/>
          <a:p>
            <a:r>
              <a:rPr lang="en-US" smtClean="0"/>
              <a:t>Prepared by N.C.KRISHNA PRASAD,Asst.Professor</a:t>
            </a:r>
            <a:endParaRPr lang="en-US"/>
          </a:p>
        </p:txBody>
      </p:sp>
      <p:sp>
        <p:nvSpPr>
          <p:cNvPr id="6" name="Slide Number Placeholder 5"/>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2FC00-B70D-4BB3-81C6-E6B5AA16E9FC}" type="datetime1">
              <a:rPr lang="en-US" smtClean="0"/>
              <a:t>3/27/2022</a:t>
            </a:fld>
            <a:endParaRPr lang="en-US"/>
          </a:p>
        </p:txBody>
      </p:sp>
      <p:sp>
        <p:nvSpPr>
          <p:cNvPr id="5" name="Footer Placeholder 4"/>
          <p:cNvSpPr>
            <a:spLocks noGrp="1"/>
          </p:cNvSpPr>
          <p:nvPr>
            <p:ph type="ftr" sz="quarter" idx="11"/>
          </p:nvPr>
        </p:nvSpPr>
        <p:spPr/>
        <p:txBody>
          <a:bodyPr/>
          <a:lstStyle/>
          <a:p>
            <a:r>
              <a:rPr lang="en-US" smtClean="0"/>
              <a:t>Prepared by N.C.KRISHNA PRASAD,Asst.Professor</a:t>
            </a:r>
            <a:endParaRPr lang="en-US"/>
          </a:p>
        </p:txBody>
      </p:sp>
      <p:sp>
        <p:nvSpPr>
          <p:cNvPr id="6" name="Slide Number Placeholder 5"/>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D41844-22FB-44F4-8542-0CB1522335E5}" type="datetime1">
              <a:rPr lang="en-US" smtClean="0"/>
              <a:t>3/27/2022</a:t>
            </a:fld>
            <a:endParaRPr lang="en-US"/>
          </a:p>
        </p:txBody>
      </p:sp>
      <p:sp>
        <p:nvSpPr>
          <p:cNvPr id="5" name="Footer Placeholder 4"/>
          <p:cNvSpPr>
            <a:spLocks noGrp="1"/>
          </p:cNvSpPr>
          <p:nvPr>
            <p:ph type="ftr" sz="quarter" idx="11"/>
          </p:nvPr>
        </p:nvSpPr>
        <p:spPr/>
        <p:txBody>
          <a:bodyPr/>
          <a:lstStyle/>
          <a:p>
            <a:r>
              <a:rPr lang="en-US" smtClean="0"/>
              <a:t>Prepared by N.C.KRISHNA PRASAD,Asst.Professor</a:t>
            </a:r>
            <a:endParaRPr lang="en-US"/>
          </a:p>
        </p:txBody>
      </p:sp>
      <p:sp>
        <p:nvSpPr>
          <p:cNvPr id="6" name="Slide Number Placeholder 5"/>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89EB6B-8A93-4558-9498-B0CBE5D37B10}" type="datetime1">
              <a:rPr lang="en-US" smtClean="0"/>
              <a:t>3/27/2022</a:t>
            </a:fld>
            <a:endParaRPr lang="en-US"/>
          </a:p>
        </p:txBody>
      </p:sp>
      <p:sp>
        <p:nvSpPr>
          <p:cNvPr id="5" name="Footer Placeholder 4"/>
          <p:cNvSpPr>
            <a:spLocks noGrp="1"/>
          </p:cNvSpPr>
          <p:nvPr>
            <p:ph type="ftr" sz="quarter" idx="11"/>
          </p:nvPr>
        </p:nvSpPr>
        <p:spPr/>
        <p:txBody>
          <a:bodyPr/>
          <a:lstStyle/>
          <a:p>
            <a:r>
              <a:rPr lang="en-US" smtClean="0"/>
              <a:t>Prepared by N.C.KRISHNA PRASAD,Asst.Professor</a:t>
            </a:r>
            <a:endParaRPr lang="en-US"/>
          </a:p>
        </p:txBody>
      </p:sp>
      <p:sp>
        <p:nvSpPr>
          <p:cNvPr id="6" name="Slide Number Placeholder 5"/>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68E3EE-709C-49F1-A7A4-74C7168A5619}" type="datetime1">
              <a:rPr lang="en-US" smtClean="0"/>
              <a:t>3/27/2022</a:t>
            </a:fld>
            <a:endParaRPr lang="en-US"/>
          </a:p>
        </p:txBody>
      </p:sp>
      <p:sp>
        <p:nvSpPr>
          <p:cNvPr id="6" name="Footer Placeholder 5"/>
          <p:cNvSpPr>
            <a:spLocks noGrp="1"/>
          </p:cNvSpPr>
          <p:nvPr>
            <p:ph type="ftr" sz="quarter" idx="11"/>
          </p:nvPr>
        </p:nvSpPr>
        <p:spPr/>
        <p:txBody>
          <a:bodyPr/>
          <a:lstStyle/>
          <a:p>
            <a:r>
              <a:rPr lang="en-US" smtClean="0"/>
              <a:t>Prepared by N.C.KRISHNA PRASAD,Asst.Professor</a:t>
            </a:r>
            <a:endParaRPr lang="en-US"/>
          </a:p>
        </p:txBody>
      </p:sp>
      <p:sp>
        <p:nvSpPr>
          <p:cNvPr id="7" name="Slide Number Placeholder 6"/>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646605-1CF9-4A60-BCBB-F9389668CE0E}" type="datetime1">
              <a:rPr lang="en-US" smtClean="0"/>
              <a:t>3/27/2022</a:t>
            </a:fld>
            <a:endParaRPr lang="en-US"/>
          </a:p>
        </p:txBody>
      </p:sp>
      <p:sp>
        <p:nvSpPr>
          <p:cNvPr id="8" name="Footer Placeholder 7"/>
          <p:cNvSpPr>
            <a:spLocks noGrp="1"/>
          </p:cNvSpPr>
          <p:nvPr>
            <p:ph type="ftr" sz="quarter" idx="11"/>
          </p:nvPr>
        </p:nvSpPr>
        <p:spPr/>
        <p:txBody>
          <a:bodyPr/>
          <a:lstStyle/>
          <a:p>
            <a:r>
              <a:rPr lang="en-US" smtClean="0"/>
              <a:t>Prepared by N.C.KRISHNA PRASAD,Asst.Professor</a:t>
            </a:r>
            <a:endParaRPr lang="en-US"/>
          </a:p>
        </p:txBody>
      </p:sp>
      <p:sp>
        <p:nvSpPr>
          <p:cNvPr id="9" name="Slide Number Placeholder 8"/>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AE685E-6C71-42F2-8434-A1DFC313A207}" type="datetime1">
              <a:rPr lang="en-US" smtClean="0"/>
              <a:t>3/27/2022</a:t>
            </a:fld>
            <a:endParaRPr lang="en-US"/>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
        <p:nvSpPr>
          <p:cNvPr id="5" name="Slide Number Placeholder 4"/>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A26F57-CE85-42FA-9BE8-0F36337D5592}" type="datetime1">
              <a:rPr lang="en-US" smtClean="0"/>
              <a:t>3/27/2022</a:t>
            </a:fld>
            <a:endParaRPr lang="en-US"/>
          </a:p>
        </p:txBody>
      </p:sp>
      <p:sp>
        <p:nvSpPr>
          <p:cNvPr id="3" name="Footer Placeholder 2"/>
          <p:cNvSpPr>
            <a:spLocks noGrp="1"/>
          </p:cNvSpPr>
          <p:nvPr>
            <p:ph type="ftr" sz="quarter" idx="11"/>
          </p:nvPr>
        </p:nvSpPr>
        <p:spPr/>
        <p:txBody>
          <a:bodyPr/>
          <a:lstStyle/>
          <a:p>
            <a:r>
              <a:rPr lang="en-US" smtClean="0"/>
              <a:t>Prepared by N.C.KRISHNA PRASAD,Asst.Professor</a:t>
            </a:r>
            <a:endParaRPr lang="en-US"/>
          </a:p>
        </p:txBody>
      </p:sp>
      <p:sp>
        <p:nvSpPr>
          <p:cNvPr id="4" name="Slide Number Placeholder 3"/>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D8C527-EF53-4FD1-B2D1-A2DC6C948FCE}" type="datetime1">
              <a:rPr lang="en-US" smtClean="0"/>
              <a:t>3/27/2022</a:t>
            </a:fld>
            <a:endParaRPr lang="en-US"/>
          </a:p>
        </p:txBody>
      </p:sp>
      <p:sp>
        <p:nvSpPr>
          <p:cNvPr id="6" name="Footer Placeholder 5"/>
          <p:cNvSpPr>
            <a:spLocks noGrp="1"/>
          </p:cNvSpPr>
          <p:nvPr>
            <p:ph type="ftr" sz="quarter" idx="11"/>
          </p:nvPr>
        </p:nvSpPr>
        <p:spPr/>
        <p:txBody>
          <a:bodyPr/>
          <a:lstStyle/>
          <a:p>
            <a:r>
              <a:rPr lang="en-US" smtClean="0"/>
              <a:t>Prepared by N.C.KRISHNA PRASAD,Asst.Professor</a:t>
            </a:r>
            <a:endParaRPr lang="en-US"/>
          </a:p>
        </p:txBody>
      </p:sp>
      <p:sp>
        <p:nvSpPr>
          <p:cNvPr id="7" name="Slide Number Placeholder 6"/>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5E3905-9FAB-434B-83B3-37660E78F137}" type="datetime1">
              <a:rPr lang="en-US" smtClean="0"/>
              <a:t>3/27/2022</a:t>
            </a:fld>
            <a:endParaRPr lang="en-US"/>
          </a:p>
        </p:txBody>
      </p:sp>
      <p:sp>
        <p:nvSpPr>
          <p:cNvPr id="6" name="Footer Placeholder 5"/>
          <p:cNvSpPr>
            <a:spLocks noGrp="1"/>
          </p:cNvSpPr>
          <p:nvPr>
            <p:ph type="ftr" sz="quarter" idx="11"/>
          </p:nvPr>
        </p:nvSpPr>
        <p:spPr/>
        <p:txBody>
          <a:bodyPr/>
          <a:lstStyle/>
          <a:p>
            <a:r>
              <a:rPr lang="en-US" smtClean="0"/>
              <a:t>Prepared by N.C.KRISHNA PRASAD,Asst.Professor</a:t>
            </a:r>
            <a:endParaRPr lang="en-US"/>
          </a:p>
        </p:txBody>
      </p:sp>
      <p:sp>
        <p:nvSpPr>
          <p:cNvPr id="7" name="Slide Number Placeholder 6"/>
          <p:cNvSpPr>
            <a:spLocks noGrp="1"/>
          </p:cNvSpPr>
          <p:nvPr>
            <p:ph type="sldNum" sz="quarter" idx="12"/>
          </p:nvPr>
        </p:nvSpPr>
        <p:spPr/>
        <p:txBody>
          <a:bodyPr/>
          <a:lstStyle/>
          <a:p>
            <a:fld id="{0958A20E-08A2-4F94-AEBE-0F2838976F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6355A-9E03-48F1-BCF2-285FA55DB496}" type="datetime1">
              <a:rPr lang="en-US" smtClean="0"/>
              <a:t>3/27/2022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Prepared by N.C.KRISHNA PRASAD,Asst.Professor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58A20E-08A2-4F94-AEBE-0F2838976F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FF0000"/>
                </a:solidFill>
              </a:rPr>
              <a:t>PROJECTION OF </a:t>
            </a:r>
            <a:r>
              <a:rPr lang="en-US" b="1" dirty="0" smtClean="0">
                <a:solidFill>
                  <a:srgbClr val="FF0000"/>
                </a:solidFill>
              </a:rPr>
              <a:t>SOLIDS</a:t>
            </a:r>
            <a:endParaRPr lang="en-US" b="1" dirty="0">
              <a:solidFill>
                <a:srgbClr val="FF0000"/>
              </a:solidFill>
            </a:endParaRPr>
          </a:p>
        </p:txBody>
      </p:sp>
      <p:sp>
        <p:nvSpPr>
          <p:cNvPr id="3" name="Subtitle 2"/>
          <p:cNvSpPr>
            <a:spLocks noGrp="1"/>
          </p:cNvSpPr>
          <p:nvPr>
            <p:ph type="subTitle" idx="1"/>
          </p:nvPr>
        </p:nvSpPr>
        <p:spPr/>
        <p:txBody>
          <a:bodyPr/>
          <a:lstStyle/>
          <a:p>
            <a:r>
              <a:rPr lang="en-US" dirty="0" smtClean="0"/>
              <a:t>UNIT-IV</a:t>
            </a:r>
            <a:endParaRPr lang="en-US" dirty="0"/>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9) A pentagonal pyramid of side of base 30mm and axis 60mm long rests on the HP on one of the corners of the base side containing the rest corners are equally inclined to the HP. Draw its projections when the axis is perpendicular to VP.</a:t>
            </a:r>
            <a:endParaRPr lang="en-US" sz="2000" dirty="0"/>
          </a:p>
        </p:txBody>
      </p:sp>
      <p:pic>
        <p:nvPicPr>
          <p:cNvPr id="10242" name="Picture 2" descr="C:\Users\Ramu\Desktop\New folder - Copy\problem (9).jpg"/>
          <p:cNvPicPr>
            <a:picLocks noGrp="1" noChangeAspect="1" noChangeArrowheads="1"/>
          </p:cNvPicPr>
          <p:nvPr>
            <p:ph idx="1"/>
          </p:nvPr>
        </p:nvPicPr>
        <p:blipFill>
          <a:blip r:embed="rId2" cstate="print"/>
          <a:srcRect/>
          <a:stretch>
            <a:fillRect/>
          </a:stretch>
        </p:blipFill>
        <p:spPr bwMode="auto">
          <a:xfrm>
            <a:off x="2842408" y="1600200"/>
            <a:ext cx="3939392" cy="515462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1800" dirty="0" smtClean="0"/>
              <a:t>10) A hexagonal prism of base side 30mm and axis length 60mm is lying on the ground on one of its rectangular faces. Such that axis is perpendicular to VP. Draw its top, front and left-side views when the near end is 20mm in front of VP.</a:t>
            </a:r>
            <a:endParaRPr lang="en-US" sz="1800" dirty="0"/>
          </a:p>
        </p:txBody>
      </p:sp>
      <p:pic>
        <p:nvPicPr>
          <p:cNvPr id="11266" name="Picture 2" descr="C:\Users\Ramu\Desktop\New folder - Copy\problem (10).jpg"/>
          <p:cNvPicPr>
            <a:picLocks noGrp="1" noChangeAspect="1" noChangeArrowheads="1"/>
          </p:cNvPicPr>
          <p:nvPr>
            <p:ph idx="1"/>
          </p:nvPr>
        </p:nvPicPr>
        <p:blipFill>
          <a:blip r:embed="rId2" cstate="print"/>
          <a:srcRect/>
          <a:stretch>
            <a:fillRect/>
          </a:stretch>
        </p:blipFill>
        <p:spPr bwMode="auto">
          <a:xfrm>
            <a:off x="2532095" y="1600199"/>
            <a:ext cx="4554505" cy="5052923"/>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11) A hexagonal prism of base side 25mm and axis 60mm long lies on the ground  one of its rectangular faces such that axis is parallel to both HP and VP. Draw its projections</a:t>
            </a:r>
            <a:endParaRPr lang="en-US" sz="2400" dirty="0"/>
          </a:p>
        </p:txBody>
      </p:sp>
      <p:pic>
        <p:nvPicPr>
          <p:cNvPr id="12290" name="Picture 2" descr="C:\Users\Ramu\Desktop\New folder - Copy\problem (11).jpg"/>
          <p:cNvPicPr>
            <a:picLocks noGrp="1" noChangeAspect="1" noChangeArrowheads="1"/>
          </p:cNvPicPr>
          <p:nvPr>
            <p:ph idx="1"/>
          </p:nvPr>
        </p:nvPicPr>
        <p:blipFill>
          <a:blip r:embed="rId2" cstate="print"/>
          <a:srcRect/>
          <a:stretch>
            <a:fillRect/>
          </a:stretch>
        </p:blipFill>
        <p:spPr bwMode="auto">
          <a:xfrm>
            <a:off x="2475110" y="1600200"/>
            <a:ext cx="4687691" cy="5059349"/>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1800" dirty="0" smtClean="0"/>
              <a:t>12) A pentagonal prism of side of base 30mm and axis 60mm long lies on the ground on one of its longer edges with its axis parallel to both HP and VP. Draw the top and front view when one of the rectangular faces containing the resting edge is inclined at 30</a:t>
            </a:r>
            <a:r>
              <a:rPr lang="en-US" sz="1800" baseline="30000" dirty="0" smtClean="0"/>
              <a:t>0</a:t>
            </a:r>
            <a:r>
              <a:rPr lang="en-US" sz="1800" dirty="0" smtClean="0"/>
              <a:t> to the ground.</a:t>
            </a:r>
            <a:endParaRPr lang="en-US" sz="1800" dirty="0"/>
          </a:p>
        </p:txBody>
      </p:sp>
      <p:pic>
        <p:nvPicPr>
          <p:cNvPr id="13314" name="Picture 2" descr="C:\Users\Ramu\Desktop\New folder - Copy\problem (12).jpg"/>
          <p:cNvPicPr>
            <a:picLocks noGrp="1" noChangeAspect="1" noChangeArrowheads="1"/>
          </p:cNvPicPr>
          <p:nvPr>
            <p:ph idx="1"/>
          </p:nvPr>
        </p:nvPicPr>
        <p:blipFill>
          <a:blip r:embed="rId2" cstate="print"/>
          <a:srcRect/>
          <a:stretch>
            <a:fillRect/>
          </a:stretch>
        </p:blipFill>
        <p:spPr bwMode="auto">
          <a:xfrm>
            <a:off x="2519088" y="1600199"/>
            <a:ext cx="4719912" cy="520325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13) A triangular prism of side of base 35mm and 70mm long is resting on the HP on one of its rectangular faces with the axis parallel to both HP and VP. Draw its projections.</a:t>
            </a:r>
            <a:endParaRPr lang="en-US" sz="2400" dirty="0"/>
          </a:p>
        </p:txBody>
      </p:sp>
      <p:pic>
        <p:nvPicPr>
          <p:cNvPr id="14338" name="Picture 2" descr="C:\Users\Ramu\Desktop\New folder - Copy\problem (13).jpg"/>
          <p:cNvPicPr>
            <a:picLocks noGrp="1" noChangeAspect="1" noChangeArrowheads="1"/>
          </p:cNvPicPr>
          <p:nvPr>
            <p:ph idx="1"/>
          </p:nvPr>
        </p:nvPicPr>
        <p:blipFill>
          <a:blip r:embed="rId2" cstate="print"/>
          <a:srcRect/>
          <a:stretch>
            <a:fillRect/>
          </a:stretch>
        </p:blipFill>
        <p:spPr bwMode="auto">
          <a:xfrm>
            <a:off x="1942988" y="1600200"/>
            <a:ext cx="5829412" cy="5018149"/>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1800" dirty="0" smtClean="0"/>
              <a:t>14) Draw the projections of a hexagonal pyramid of side of base 25mm and axis 60mm long is resting on the HP on one of its base corners with the sides containing the corner equally inclined to the HP and its axis parallel to both HP and VP.</a:t>
            </a:r>
            <a:endParaRPr lang="en-US" sz="1800" dirty="0"/>
          </a:p>
        </p:txBody>
      </p:sp>
      <p:pic>
        <p:nvPicPr>
          <p:cNvPr id="15362" name="Picture 2" descr="C:\Users\Ramu\Desktop\New folder - Copy\problem (14).jpg"/>
          <p:cNvPicPr>
            <a:picLocks noGrp="1" noChangeAspect="1" noChangeArrowheads="1"/>
          </p:cNvPicPr>
          <p:nvPr>
            <p:ph idx="1"/>
          </p:nvPr>
        </p:nvPicPr>
        <p:blipFill>
          <a:blip r:embed="rId2" cstate="print"/>
          <a:srcRect/>
          <a:stretch>
            <a:fillRect/>
          </a:stretch>
        </p:blipFill>
        <p:spPr bwMode="auto">
          <a:xfrm>
            <a:off x="2397264" y="1600200"/>
            <a:ext cx="4917936" cy="5117852"/>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15) Draw the projections of a hexagonal prism of base side 25 mm and axis 50 mm lengths when it rest on the ground on one of its base corners. Such that its base makes an angle of 60</a:t>
            </a:r>
            <a:r>
              <a:rPr lang="en-US" sz="2000" baseline="30000" dirty="0" smtClean="0"/>
              <a:t>0</a:t>
            </a:r>
            <a:r>
              <a:rPr lang="en-US" sz="2000" dirty="0" smtClean="0"/>
              <a:t> to the ground and axis is parallel VP.</a:t>
            </a:r>
            <a:endParaRPr lang="en-US" sz="2000" dirty="0"/>
          </a:p>
        </p:txBody>
      </p:sp>
      <p:pic>
        <p:nvPicPr>
          <p:cNvPr id="16386" name="Picture 2" descr="C:\Users\Ramu\Desktop\New folder - Copy\problem (15).jpg"/>
          <p:cNvPicPr>
            <a:picLocks noGrp="1" noChangeAspect="1" noChangeArrowheads="1"/>
          </p:cNvPicPr>
          <p:nvPr>
            <p:ph idx="1"/>
          </p:nvPr>
        </p:nvPicPr>
        <p:blipFill>
          <a:blip r:embed="rId2" cstate="print"/>
          <a:srcRect/>
          <a:stretch>
            <a:fillRect/>
          </a:stretch>
        </p:blipFill>
        <p:spPr bwMode="auto">
          <a:xfrm>
            <a:off x="2304794" y="1600200"/>
            <a:ext cx="4534413" cy="452628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16) A hexagonal pyramid of 25 mm side of base and 60mm height rests on the HP on one of its base edges such that the triangular face containing the resting edge is perpendicular to both HP and VP. Draw its projections.</a:t>
            </a:r>
            <a:endParaRPr lang="en-US" sz="2000" dirty="0"/>
          </a:p>
        </p:txBody>
      </p:sp>
      <p:pic>
        <p:nvPicPr>
          <p:cNvPr id="17410" name="Picture 2" descr="C:\Users\Ramu\Desktop\New folder - Copy\problem (16).jpg"/>
          <p:cNvPicPr>
            <a:picLocks noGrp="1" noChangeAspect="1" noChangeArrowheads="1"/>
          </p:cNvPicPr>
          <p:nvPr>
            <p:ph idx="1"/>
          </p:nvPr>
        </p:nvPicPr>
        <p:blipFill>
          <a:blip r:embed="rId2" cstate="print"/>
          <a:srcRect/>
          <a:stretch>
            <a:fillRect/>
          </a:stretch>
        </p:blipFill>
        <p:spPr bwMode="auto">
          <a:xfrm>
            <a:off x="2250831" y="1600199"/>
            <a:ext cx="5216769" cy="508635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17) A hexagonal pyramid side of base 25 mm, axis 50mm long lying with one of its triangular face on the HP and its axis is parallel to the VP.</a:t>
            </a:r>
            <a:endParaRPr lang="en-US" sz="2400" dirty="0"/>
          </a:p>
        </p:txBody>
      </p:sp>
      <p:pic>
        <p:nvPicPr>
          <p:cNvPr id="18434" name="Picture 2" descr="C:\Users\Ramu\Desktop\New folder - Copy\problem (17).jpg"/>
          <p:cNvPicPr>
            <a:picLocks noGrp="1" noChangeAspect="1" noChangeArrowheads="1"/>
          </p:cNvPicPr>
          <p:nvPr>
            <p:ph idx="1"/>
          </p:nvPr>
        </p:nvPicPr>
        <p:blipFill>
          <a:blip r:embed="rId2" cstate="print"/>
          <a:srcRect/>
          <a:stretch>
            <a:fillRect/>
          </a:stretch>
        </p:blipFill>
        <p:spPr bwMode="auto">
          <a:xfrm>
            <a:off x="2156250" y="1600200"/>
            <a:ext cx="5387551" cy="5047202"/>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18) A pentagonal pyramid of side of base 25 mm and axis 60mm long lies with one of its slant edges on HP. Such that its axis is parallel to VP. Draw its projections.</a:t>
            </a:r>
            <a:endParaRPr lang="en-US" sz="2400" dirty="0"/>
          </a:p>
        </p:txBody>
      </p:sp>
      <p:pic>
        <p:nvPicPr>
          <p:cNvPr id="19458" name="Picture 2" descr="C:\Users\Ramu\Desktop\New folder - Copy\problem (18).jpg"/>
          <p:cNvPicPr>
            <a:picLocks noGrp="1" noChangeAspect="1" noChangeArrowheads="1"/>
          </p:cNvPicPr>
          <p:nvPr>
            <p:ph idx="1"/>
          </p:nvPr>
        </p:nvPicPr>
        <p:blipFill>
          <a:blip r:embed="rId2" cstate="print"/>
          <a:srcRect/>
          <a:stretch>
            <a:fillRect/>
          </a:stretch>
        </p:blipFill>
        <p:spPr bwMode="auto">
          <a:xfrm>
            <a:off x="2024371" y="1600200"/>
            <a:ext cx="5748029" cy="5106157"/>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1) A triangular pyramid with 30mm edge at its base and 50mm long axis is resting on its base on the ground with an edge of the base near the VP, parallel to and 20 mm in front of VP. Draw the projections of the pyramid.</a:t>
            </a:r>
            <a:endParaRPr lang="en-US" sz="2000" dirty="0"/>
          </a:p>
        </p:txBody>
      </p:sp>
      <p:pic>
        <p:nvPicPr>
          <p:cNvPr id="1026" name="Picture 2" descr="C:\Users\Ramu\Desktop\New folder - Copy\problem (1).jpg"/>
          <p:cNvPicPr>
            <a:picLocks noGrp="1" noChangeAspect="1" noChangeArrowheads="1"/>
          </p:cNvPicPr>
          <p:nvPr>
            <p:ph idx="1"/>
          </p:nvPr>
        </p:nvPicPr>
        <p:blipFill>
          <a:blip r:embed="rId2" cstate="print"/>
          <a:srcRect/>
          <a:stretch>
            <a:fillRect/>
          </a:stretch>
        </p:blipFill>
        <p:spPr bwMode="auto">
          <a:xfrm>
            <a:off x="1066800" y="1600200"/>
            <a:ext cx="6339716" cy="5061769"/>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19) A hexagonal pyramid of side of base 30 mm and axis 60mm long has an edge of its base on the ground. Its axis is inclined at 30</a:t>
            </a:r>
            <a:r>
              <a:rPr lang="en-US" sz="2400" baseline="30000" dirty="0" smtClean="0"/>
              <a:t>0</a:t>
            </a:r>
            <a:r>
              <a:rPr lang="en-US" sz="2400" dirty="0" smtClean="0"/>
              <a:t> to the ground and parallel to VP. Draw its projections.</a:t>
            </a:r>
            <a:endParaRPr lang="en-US" sz="2400" dirty="0"/>
          </a:p>
        </p:txBody>
      </p:sp>
      <p:pic>
        <p:nvPicPr>
          <p:cNvPr id="20482" name="Picture 2" descr="C:\Users\Ramu\Desktop\New folder - Copy\problem (19).jpg"/>
          <p:cNvPicPr>
            <a:picLocks noGrp="1" noChangeAspect="1" noChangeArrowheads="1"/>
          </p:cNvPicPr>
          <p:nvPr>
            <p:ph idx="1"/>
          </p:nvPr>
        </p:nvPicPr>
        <p:blipFill>
          <a:blip r:embed="rId2" cstate="print"/>
          <a:srcRect/>
          <a:stretch>
            <a:fillRect/>
          </a:stretch>
        </p:blipFill>
        <p:spPr bwMode="auto">
          <a:xfrm>
            <a:off x="2096255" y="1600200"/>
            <a:ext cx="5523745" cy="5049392"/>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smtClean="0"/>
              <a:t>20) A cone of base 60 mm diameter and altitude 80 mm rests on the HP with its axis inclined at 30</a:t>
            </a:r>
            <a:r>
              <a:rPr lang="en-US" sz="2400" baseline="30000" dirty="0" smtClean="0"/>
              <a:t>0</a:t>
            </a:r>
            <a:r>
              <a:rPr lang="en-US" sz="2400" dirty="0" smtClean="0"/>
              <a:t> to the HP and parallel to the VP. Draw its top and front views.</a:t>
            </a:r>
            <a:endParaRPr lang="en-US" sz="2400" dirty="0"/>
          </a:p>
        </p:txBody>
      </p:sp>
      <p:pic>
        <p:nvPicPr>
          <p:cNvPr id="21506" name="Picture 2" descr="C:\Users\Ramu\Desktop\New folder - Copy\problem (20).jpg"/>
          <p:cNvPicPr>
            <a:picLocks noGrp="1" noChangeAspect="1" noChangeArrowheads="1"/>
          </p:cNvPicPr>
          <p:nvPr>
            <p:ph idx="1"/>
          </p:nvPr>
        </p:nvPicPr>
        <p:blipFill>
          <a:blip r:embed="rId2" cstate="print"/>
          <a:srcRect/>
          <a:stretch>
            <a:fillRect/>
          </a:stretch>
        </p:blipFill>
        <p:spPr bwMode="auto">
          <a:xfrm>
            <a:off x="2251382" y="1600199"/>
            <a:ext cx="5063819" cy="4938395"/>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1800" dirty="0" smtClean="0"/>
              <a:t>21) A pentagonal prism of base side 30mm and axis length 60mm rests on the HP on one of the base corners with the base edges containing it being equally inclined to HP. The axis is inclined at 45</a:t>
            </a:r>
            <a:r>
              <a:rPr lang="en-US" sz="1800" baseline="30000" dirty="0" smtClean="0"/>
              <a:t>0</a:t>
            </a:r>
            <a:r>
              <a:rPr lang="en-US" sz="1800" dirty="0" smtClean="0"/>
              <a:t> to the HP and parallel to the VP. Draw the projections of the prism by change of position method.</a:t>
            </a:r>
            <a:endParaRPr lang="en-US" sz="1800" dirty="0"/>
          </a:p>
        </p:txBody>
      </p:sp>
      <p:pic>
        <p:nvPicPr>
          <p:cNvPr id="22530" name="Picture 2" descr="C:\Users\Ramu\Desktop\New folder - Copy\problem (21).jpg"/>
          <p:cNvPicPr>
            <a:picLocks noGrp="1" noChangeAspect="1" noChangeArrowheads="1"/>
          </p:cNvPicPr>
          <p:nvPr>
            <p:ph idx="1"/>
          </p:nvPr>
        </p:nvPicPr>
        <p:blipFill>
          <a:blip r:embed="rId2" cstate="print"/>
          <a:srcRect/>
          <a:stretch>
            <a:fillRect/>
          </a:stretch>
        </p:blipFill>
        <p:spPr bwMode="auto">
          <a:xfrm>
            <a:off x="2539354" y="1600200"/>
            <a:ext cx="4547246" cy="5062886"/>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22) A pentagonal prism of side 30mm and axis 70 mm long rests with one of its edges on HP such that the base containing that edge makes an angle of 30</a:t>
            </a:r>
            <a:r>
              <a:rPr lang="en-US" sz="2000" baseline="30000" dirty="0" smtClean="0"/>
              <a:t>0</a:t>
            </a:r>
            <a:r>
              <a:rPr lang="en-US" sz="2000" dirty="0" smtClean="0"/>
              <a:t> to HP and its axis is parallel to VP. Draw its projections.</a:t>
            </a:r>
            <a:endParaRPr lang="en-US" sz="2000" dirty="0"/>
          </a:p>
        </p:txBody>
      </p:sp>
      <p:pic>
        <p:nvPicPr>
          <p:cNvPr id="23554" name="Picture 2" descr="C:\Users\Ramu\Desktop\New folder - Copy\problem (22).jpg"/>
          <p:cNvPicPr>
            <a:picLocks noGrp="1" noChangeAspect="1" noChangeArrowheads="1"/>
          </p:cNvPicPr>
          <p:nvPr>
            <p:ph idx="1"/>
          </p:nvPr>
        </p:nvPicPr>
        <p:blipFill>
          <a:blip r:embed="rId2" cstate="print"/>
          <a:srcRect/>
          <a:stretch>
            <a:fillRect/>
          </a:stretch>
        </p:blipFill>
        <p:spPr bwMode="auto">
          <a:xfrm>
            <a:off x="2413870" y="1600200"/>
            <a:ext cx="4825130" cy="505991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800" dirty="0" smtClean="0"/>
              <a:t>23) Draw the projections of a right circular cone of base diameter 60mm and altitude 80mm lying on the HP with one of its generators. The axis is parallel to VP.</a:t>
            </a:r>
            <a:endParaRPr lang="en-US" sz="2800" dirty="0"/>
          </a:p>
        </p:txBody>
      </p:sp>
      <p:pic>
        <p:nvPicPr>
          <p:cNvPr id="24578" name="Picture 2" descr="C:\Users\Ramu\Desktop\New folder - Copy\problem (23).jpg"/>
          <p:cNvPicPr>
            <a:picLocks noGrp="1" noChangeAspect="1" noChangeArrowheads="1"/>
          </p:cNvPicPr>
          <p:nvPr>
            <p:ph idx="1"/>
          </p:nvPr>
        </p:nvPicPr>
        <p:blipFill>
          <a:blip r:embed="rId2" cstate="print"/>
          <a:srcRect/>
          <a:stretch>
            <a:fillRect/>
          </a:stretch>
        </p:blipFill>
        <p:spPr bwMode="auto">
          <a:xfrm>
            <a:off x="2400528" y="1600200"/>
            <a:ext cx="4762273" cy="4963309"/>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24) Draw the projections of a right circular cone of base diameter 50 mm and altitude 70 mm when it rests on the ground with its axis inclined at 45</a:t>
            </a:r>
            <a:r>
              <a:rPr lang="en-US" sz="2000" baseline="30000" dirty="0" smtClean="0"/>
              <a:t>0</a:t>
            </a:r>
            <a:r>
              <a:rPr lang="en-US" sz="2000" dirty="0" smtClean="0"/>
              <a:t> to the ground and parallel to VP (change of reference line method).</a:t>
            </a:r>
            <a:endParaRPr lang="en-US" sz="2000" dirty="0"/>
          </a:p>
        </p:txBody>
      </p:sp>
      <p:pic>
        <p:nvPicPr>
          <p:cNvPr id="25603" name="Picture 3" descr="C:\Users\Ramu\Desktop\New folder - Copy\problem (24).jpg"/>
          <p:cNvPicPr>
            <a:picLocks noGrp="1" noChangeAspect="1" noChangeArrowheads="1"/>
          </p:cNvPicPr>
          <p:nvPr>
            <p:ph idx="1"/>
          </p:nvPr>
        </p:nvPicPr>
        <p:blipFill>
          <a:blip r:embed="rId2" cstate="print"/>
          <a:srcRect/>
          <a:stretch>
            <a:fillRect/>
          </a:stretch>
        </p:blipFill>
        <p:spPr bwMode="auto">
          <a:xfrm>
            <a:off x="1981200" y="1508760"/>
            <a:ext cx="4800600" cy="5207323"/>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25) A square pyramid of the base side 60mm and altitude 100 mm lies on the HP on one of its triangular faces with its axis parallel to the VP. Draw its projections.</a:t>
            </a:r>
            <a:endParaRPr lang="en-US" sz="2400" dirty="0"/>
          </a:p>
        </p:txBody>
      </p:sp>
      <p:pic>
        <p:nvPicPr>
          <p:cNvPr id="26626" name="Picture 2" descr="C:\Users\Ramu\Desktop\New folder - Copy\problem (25).jpg"/>
          <p:cNvPicPr>
            <a:picLocks noGrp="1" noChangeAspect="1" noChangeArrowheads="1"/>
          </p:cNvPicPr>
          <p:nvPr>
            <p:ph idx="1"/>
          </p:nvPr>
        </p:nvPicPr>
        <p:blipFill>
          <a:blip r:embed="rId2" cstate="print"/>
          <a:srcRect/>
          <a:stretch>
            <a:fillRect/>
          </a:stretch>
        </p:blipFill>
        <p:spPr bwMode="auto">
          <a:xfrm>
            <a:off x="1600200" y="1508759"/>
            <a:ext cx="5410200" cy="5126521"/>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26) Draw the projections of a hexagonal prism of base side 20 mm and axis length 50 mm when it rests on the ground on one of the edges of the base and the axis inclined at 35</a:t>
            </a:r>
            <a:r>
              <a:rPr lang="en-US" sz="2000" baseline="30000" dirty="0" smtClean="0"/>
              <a:t>0</a:t>
            </a:r>
            <a:r>
              <a:rPr lang="en-US" sz="2000" dirty="0" smtClean="0"/>
              <a:t> to the ground and parallel to the VP.</a:t>
            </a:r>
            <a:endParaRPr lang="en-US" sz="2000" dirty="0"/>
          </a:p>
        </p:txBody>
      </p:sp>
      <p:pic>
        <p:nvPicPr>
          <p:cNvPr id="27650" name="Picture 2" descr="C:\Users\Ramu\Desktop\New folder - Copy\problem (26).jpg"/>
          <p:cNvPicPr>
            <a:picLocks noGrp="1" noChangeAspect="1" noChangeArrowheads="1"/>
          </p:cNvPicPr>
          <p:nvPr>
            <p:ph idx="1"/>
          </p:nvPr>
        </p:nvPicPr>
        <p:blipFill>
          <a:blip r:embed="rId2" cstate="print"/>
          <a:srcRect/>
          <a:stretch>
            <a:fillRect/>
          </a:stretch>
        </p:blipFill>
        <p:spPr bwMode="auto">
          <a:xfrm>
            <a:off x="1828800" y="1508759"/>
            <a:ext cx="5105400" cy="5021063"/>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27) A square pyramid of base side 30 mm and height 50 mm rests on the ground on one of its base edges such that its axis is inclined at 45</a:t>
            </a:r>
            <a:r>
              <a:rPr lang="en-US" sz="2000" baseline="30000" dirty="0" smtClean="0"/>
              <a:t>0 </a:t>
            </a:r>
            <a:r>
              <a:rPr lang="en-US" sz="2000" dirty="0" smtClean="0"/>
              <a:t>to the ground and parallel to VP. Draw its projections.</a:t>
            </a:r>
            <a:endParaRPr lang="en-US" sz="2000" dirty="0"/>
          </a:p>
        </p:txBody>
      </p:sp>
      <p:pic>
        <p:nvPicPr>
          <p:cNvPr id="28674" name="Picture 2" descr="C:\Users\Ramu\Desktop\New folder - Copy\problem (27).jpg"/>
          <p:cNvPicPr>
            <a:picLocks noGrp="1" noChangeAspect="1" noChangeArrowheads="1"/>
          </p:cNvPicPr>
          <p:nvPr>
            <p:ph idx="1"/>
          </p:nvPr>
        </p:nvPicPr>
        <p:blipFill>
          <a:blip r:embed="rId2" cstate="print"/>
          <a:srcRect/>
          <a:stretch>
            <a:fillRect/>
          </a:stretch>
        </p:blipFill>
        <p:spPr bwMode="auto">
          <a:xfrm>
            <a:off x="1676400" y="1455326"/>
            <a:ext cx="6019800" cy="517407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28) A cylinder, diameter of base 60 mm and height 70 mm, is having a point of its periphery of base on HP with axis of the cylinder inclined to HP at 45</a:t>
            </a:r>
            <a:r>
              <a:rPr lang="en-US" sz="2000" baseline="30000" dirty="0" smtClean="0"/>
              <a:t>0 </a:t>
            </a:r>
            <a:r>
              <a:rPr lang="en-US" sz="2000" dirty="0" smtClean="0"/>
              <a:t>and parallel to VP. Draw the projections of the cylinder.</a:t>
            </a:r>
            <a:endParaRPr lang="en-US" sz="2000" dirty="0"/>
          </a:p>
        </p:txBody>
      </p:sp>
      <p:pic>
        <p:nvPicPr>
          <p:cNvPr id="29698" name="Picture 2" descr="C:\Users\Ramu\Desktop\New folder - Copy\problem (28).jpg"/>
          <p:cNvPicPr>
            <a:picLocks noGrp="1" noChangeAspect="1" noChangeArrowheads="1"/>
          </p:cNvPicPr>
          <p:nvPr>
            <p:ph idx="1"/>
          </p:nvPr>
        </p:nvPicPr>
        <p:blipFill>
          <a:blip r:embed="rId2" cstate="print"/>
          <a:srcRect/>
          <a:stretch>
            <a:fillRect/>
          </a:stretch>
        </p:blipFill>
        <p:spPr bwMode="auto">
          <a:xfrm>
            <a:off x="1600200" y="1417319"/>
            <a:ext cx="5105400" cy="5357466"/>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2) Draw the projections of a pentagonal prism of base side 30mm and axis length is 60mm resting on the HP on one of its bases with a side of base parallel to VP.</a:t>
            </a:r>
            <a:endParaRPr lang="en-US" sz="2400" dirty="0"/>
          </a:p>
        </p:txBody>
      </p:sp>
      <p:pic>
        <p:nvPicPr>
          <p:cNvPr id="2050" name="Picture 2" descr="C:\Users\Ramu\Desktop\New folder - Copy\problem (2).jpg"/>
          <p:cNvPicPr>
            <a:picLocks noGrp="1" noChangeAspect="1" noChangeArrowheads="1"/>
          </p:cNvPicPr>
          <p:nvPr>
            <p:ph idx="1"/>
          </p:nvPr>
        </p:nvPicPr>
        <p:blipFill>
          <a:blip r:embed="rId2" cstate="print"/>
          <a:srcRect/>
          <a:stretch>
            <a:fillRect/>
          </a:stretch>
        </p:blipFill>
        <p:spPr bwMode="auto">
          <a:xfrm>
            <a:off x="2992079" y="1600200"/>
            <a:ext cx="3561121" cy="5101087"/>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29) Draw the projections of a cube of edge 45 mm resting on one of its corners on the HP, with a solid diagonal perpendicular to HP.</a:t>
            </a:r>
            <a:endParaRPr lang="en-US" sz="2400" dirty="0"/>
          </a:p>
        </p:txBody>
      </p:sp>
      <p:pic>
        <p:nvPicPr>
          <p:cNvPr id="30722" name="Picture 2" descr="C:\Users\Ramu\Desktop\New folder - Copy\problem (29).jpg"/>
          <p:cNvPicPr>
            <a:picLocks noGrp="1" noChangeAspect="1" noChangeArrowheads="1"/>
          </p:cNvPicPr>
          <p:nvPr>
            <p:ph idx="1"/>
          </p:nvPr>
        </p:nvPicPr>
        <p:blipFill>
          <a:blip r:embed="rId2" cstate="print"/>
          <a:srcRect/>
          <a:stretch>
            <a:fillRect/>
          </a:stretch>
        </p:blipFill>
        <p:spPr bwMode="auto">
          <a:xfrm>
            <a:off x="1524000" y="1325880"/>
            <a:ext cx="5334000" cy="533400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30) Draw the projections of a hexagonal prism of base side 20 mm and axis length 50 mm when it rest on the ground on one of its rectangular faces and the axis is inclined at 35</a:t>
            </a:r>
            <a:r>
              <a:rPr lang="en-US" sz="2000" baseline="30000" dirty="0" smtClean="0"/>
              <a:t>0 </a:t>
            </a:r>
            <a:r>
              <a:rPr lang="en-US" sz="2000" dirty="0" smtClean="0"/>
              <a:t>to the VP and parallel to the HP.</a:t>
            </a:r>
            <a:endParaRPr lang="en-US" sz="2000" dirty="0"/>
          </a:p>
        </p:txBody>
      </p:sp>
      <p:pic>
        <p:nvPicPr>
          <p:cNvPr id="31746" name="Picture 2" descr="C:\Users\Ramu\Desktop\New folder - Copy\problem (30).jpg"/>
          <p:cNvPicPr>
            <a:picLocks noGrp="1" noChangeAspect="1" noChangeArrowheads="1"/>
          </p:cNvPicPr>
          <p:nvPr>
            <p:ph idx="1"/>
          </p:nvPr>
        </p:nvPicPr>
        <p:blipFill>
          <a:blip r:embed="rId2" cstate="print"/>
          <a:srcRect/>
          <a:stretch>
            <a:fillRect/>
          </a:stretch>
        </p:blipFill>
        <p:spPr bwMode="auto">
          <a:xfrm>
            <a:off x="1676400" y="1508759"/>
            <a:ext cx="6019800" cy="5265551"/>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31) Draw the projections of a pentagonal prism of 30 mm side of base and 65 mm long. Its lying on one of its longer edges on HP with one rectangular face perpendicular to HP such that axis makes an angle 60</a:t>
            </a:r>
            <a:r>
              <a:rPr lang="en-US" sz="2000" baseline="30000" dirty="0" smtClean="0"/>
              <a:t>0</a:t>
            </a:r>
            <a:r>
              <a:rPr lang="en-US" sz="2000" dirty="0" smtClean="0"/>
              <a:t> with VP.</a:t>
            </a:r>
            <a:endParaRPr lang="en-US" sz="2000" dirty="0"/>
          </a:p>
        </p:txBody>
      </p:sp>
      <p:pic>
        <p:nvPicPr>
          <p:cNvPr id="32770" name="Picture 2" descr="C:\Users\Ramu\Desktop\New folder - Copy\problem (31).jpg"/>
          <p:cNvPicPr>
            <a:picLocks noGrp="1" noChangeAspect="1" noChangeArrowheads="1"/>
          </p:cNvPicPr>
          <p:nvPr>
            <p:ph idx="1"/>
          </p:nvPr>
        </p:nvPicPr>
        <p:blipFill>
          <a:blip r:embed="rId2" cstate="print"/>
          <a:srcRect/>
          <a:stretch>
            <a:fillRect/>
          </a:stretch>
        </p:blipFill>
        <p:spPr bwMode="auto">
          <a:xfrm>
            <a:off x="1828800" y="1508759"/>
            <a:ext cx="5105400" cy="5099711"/>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32) Draw the projections of a cylinder of base diameter 50 mm and axis length 70 mm when it is lying on one of its generators on HP, with its axis inclined at 45</a:t>
            </a:r>
            <a:r>
              <a:rPr lang="en-US" sz="2000" baseline="30000" dirty="0" smtClean="0"/>
              <a:t>0</a:t>
            </a:r>
            <a:r>
              <a:rPr lang="en-US" sz="2000" dirty="0" smtClean="0"/>
              <a:t> to VP.</a:t>
            </a:r>
            <a:endParaRPr lang="en-US" sz="2000" dirty="0"/>
          </a:p>
        </p:txBody>
      </p:sp>
      <p:pic>
        <p:nvPicPr>
          <p:cNvPr id="33794" name="Picture 2" descr="C:\Users\Ramu\Desktop\New folder - Copy\problem (32).jpg"/>
          <p:cNvPicPr>
            <a:picLocks noGrp="1" noChangeAspect="1" noChangeArrowheads="1"/>
          </p:cNvPicPr>
          <p:nvPr>
            <p:ph idx="1"/>
          </p:nvPr>
        </p:nvPicPr>
        <p:blipFill>
          <a:blip r:embed="rId2" cstate="print"/>
          <a:srcRect/>
          <a:stretch>
            <a:fillRect/>
          </a:stretch>
        </p:blipFill>
        <p:spPr bwMode="auto">
          <a:xfrm>
            <a:off x="1828800" y="1508760"/>
            <a:ext cx="4800600" cy="510093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33) A square prism of base side 30 mm and axis 70 mm rests on HP on one of the longer edges with rectangular faces equally inclined to HP. The axis is inclined at 30</a:t>
            </a:r>
            <a:r>
              <a:rPr lang="en-US" sz="2000" baseline="30000" dirty="0" smtClean="0"/>
              <a:t>0</a:t>
            </a:r>
            <a:r>
              <a:rPr lang="en-US" sz="2000" dirty="0" smtClean="0"/>
              <a:t> to VP. Draw the top and front views of the prism.</a:t>
            </a:r>
            <a:endParaRPr lang="en-US" sz="2000" dirty="0"/>
          </a:p>
        </p:txBody>
      </p:sp>
      <p:pic>
        <p:nvPicPr>
          <p:cNvPr id="34818" name="Picture 2" descr="C:\Users\Ramu\Desktop\New folder - Copy\problem (33).jpg"/>
          <p:cNvPicPr>
            <a:picLocks noGrp="1" noChangeAspect="1" noChangeArrowheads="1"/>
          </p:cNvPicPr>
          <p:nvPr>
            <p:ph idx="1"/>
          </p:nvPr>
        </p:nvPicPr>
        <p:blipFill>
          <a:blip r:embed="rId2" cstate="print"/>
          <a:srcRect/>
          <a:stretch>
            <a:fillRect/>
          </a:stretch>
        </p:blipFill>
        <p:spPr bwMode="auto">
          <a:xfrm>
            <a:off x="1752600" y="1508760"/>
            <a:ext cx="5257800" cy="5133852"/>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34) A hexagonal pyramid of base side 20 mm and axis height 70 mm has one of the corners of its base in the VP and axis is inclined at 45</a:t>
            </a:r>
            <a:r>
              <a:rPr lang="en-US" sz="2000" baseline="30000" dirty="0" smtClean="0"/>
              <a:t>0</a:t>
            </a:r>
            <a:r>
              <a:rPr lang="en-US" sz="2000" dirty="0" smtClean="0"/>
              <a:t> to the VP and parallel to HP. Hence draw the front view and top view of the pyramid.</a:t>
            </a:r>
            <a:endParaRPr lang="en-US" sz="2000" dirty="0"/>
          </a:p>
        </p:txBody>
      </p:sp>
      <p:pic>
        <p:nvPicPr>
          <p:cNvPr id="35842" name="Picture 2" descr="C:\Users\Ramu\Desktop\New folder - Copy\problem (34).jpg"/>
          <p:cNvPicPr>
            <a:picLocks noGrp="1" noChangeAspect="1" noChangeArrowheads="1"/>
          </p:cNvPicPr>
          <p:nvPr>
            <p:ph idx="1"/>
          </p:nvPr>
        </p:nvPicPr>
        <p:blipFill>
          <a:blip r:embed="rId2" cstate="print"/>
          <a:srcRect/>
          <a:stretch>
            <a:fillRect/>
          </a:stretch>
        </p:blipFill>
        <p:spPr bwMode="auto">
          <a:xfrm>
            <a:off x="1524000" y="1417320"/>
            <a:ext cx="5029200" cy="5325901"/>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35) Draw the projections of a right circular cone of base diameter 50 mm and axis 60 mm long, touches the VP on a point of its base circle. Its axis is inclined at 30</a:t>
            </a:r>
            <a:r>
              <a:rPr lang="en-US" sz="2000" baseline="30000" dirty="0" smtClean="0"/>
              <a:t>0</a:t>
            </a:r>
            <a:r>
              <a:rPr lang="en-US" sz="2000" dirty="0" smtClean="0"/>
              <a:t> to VP and parallel to HP.</a:t>
            </a:r>
            <a:endParaRPr lang="en-US" sz="2000" dirty="0"/>
          </a:p>
        </p:txBody>
      </p:sp>
      <p:pic>
        <p:nvPicPr>
          <p:cNvPr id="36867" name="Picture 3" descr="C:\Users\Ramu\Desktop\New folder - Copy\problem (35).jpg"/>
          <p:cNvPicPr>
            <a:picLocks noGrp="1" noChangeAspect="1" noChangeArrowheads="1"/>
          </p:cNvPicPr>
          <p:nvPr>
            <p:ph idx="1"/>
          </p:nvPr>
        </p:nvPicPr>
        <p:blipFill>
          <a:blip r:embed="rId2" cstate="print"/>
          <a:srcRect/>
          <a:stretch>
            <a:fillRect/>
          </a:stretch>
        </p:blipFill>
        <p:spPr bwMode="auto">
          <a:xfrm>
            <a:off x="1524000" y="1417319"/>
            <a:ext cx="5638800" cy="523011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36) A square pyramid of base 40 mm and axis 70 mm long has one of its triangular faces on VP and edge of base contained by that face perpendicular to HP. Draw its projections.</a:t>
            </a:r>
            <a:endParaRPr lang="en-US" sz="2400" dirty="0"/>
          </a:p>
        </p:txBody>
      </p:sp>
      <p:pic>
        <p:nvPicPr>
          <p:cNvPr id="37890" name="Picture 2" descr="C:\Users\Ramu\Desktop\New folder - Copy\problem (36).jpg"/>
          <p:cNvPicPr>
            <a:picLocks noGrp="1" noChangeAspect="1" noChangeArrowheads="1"/>
          </p:cNvPicPr>
          <p:nvPr>
            <p:ph idx="1"/>
          </p:nvPr>
        </p:nvPicPr>
        <p:blipFill>
          <a:blip r:embed="rId2" cstate="print"/>
          <a:srcRect/>
          <a:stretch>
            <a:fillRect/>
          </a:stretch>
        </p:blipFill>
        <p:spPr bwMode="auto">
          <a:xfrm>
            <a:off x="1600201" y="1600199"/>
            <a:ext cx="5387694" cy="5047036"/>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382000" cy="1234122"/>
          </a:xfrm>
        </p:spPr>
        <p:txBody>
          <a:bodyPr>
            <a:noAutofit/>
          </a:bodyPr>
          <a:lstStyle/>
          <a:p>
            <a:pPr lvl="0" algn="l"/>
            <a:r>
              <a:rPr lang="en-US" sz="1600" dirty="0" smtClean="0"/>
              <a:t>37) A pentagonal prism of side of base 25 mm and axis 40 mm long, resting on HP on a corner of its base. Draw the projections of a prism, when the base is inclined at 60</a:t>
            </a:r>
            <a:r>
              <a:rPr lang="en-US" sz="1600" baseline="30000" dirty="0" smtClean="0"/>
              <a:t>0</a:t>
            </a:r>
            <a:r>
              <a:rPr lang="en-US" sz="1600" dirty="0" smtClean="0"/>
              <a:t> to HP and the axis appears to be inclined at 30</a:t>
            </a:r>
            <a:r>
              <a:rPr lang="en-US" sz="1600" baseline="30000" dirty="0" smtClean="0"/>
              <a:t>0</a:t>
            </a:r>
            <a:r>
              <a:rPr lang="en-US" sz="1600" dirty="0" smtClean="0"/>
              <a:t> to VP. Follow the change of position method.</a:t>
            </a:r>
            <a:endParaRPr lang="en-US" sz="1600" dirty="0"/>
          </a:p>
        </p:txBody>
      </p:sp>
      <p:pic>
        <p:nvPicPr>
          <p:cNvPr id="6" name="Picture 2" descr="C:\Users\Ramu\Desktop\New folder - Copy\problem (39).jpg"/>
          <p:cNvPicPr>
            <a:picLocks noGrp="1" noChangeAspect="1" noChangeArrowheads="1"/>
          </p:cNvPicPr>
          <p:nvPr>
            <p:ph idx="1"/>
          </p:nvPr>
        </p:nvPicPr>
        <p:blipFill>
          <a:blip r:embed="rId2" cstate="print"/>
          <a:srcRect/>
          <a:stretch>
            <a:fillRect/>
          </a:stretch>
        </p:blipFill>
        <p:spPr bwMode="auto">
          <a:xfrm>
            <a:off x="746726" y="1417320"/>
            <a:ext cx="7940074" cy="507717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458200" cy="1599882"/>
          </a:xfrm>
        </p:spPr>
        <p:txBody>
          <a:bodyPr>
            <a:noAutofit/>
          </a:bodyPr>
          <a:lstStyle/>
          <a:p>
            <a:pPr lvl="0" algn="l"/>
            <a:r>
              <a:rPr lang="en-US" sz="1800" dirty="0" smtClean="0"/>
              <a:t>38) Draw the projections of a hexagonal pyramid of base side 30 mm and axis 60 mm long has one of its slant edges on HP such that two of its triangular faces containing the slant edges on which its rest are equally inclined to HP. The top view of the axis appears to be inclined at 45</a:t>
            </a:r>
            <a:r>
              <a:rPr lang="en-US" sz="1800" baseline="30000" dirty="0" smtClean="0"/>
              <a:t>0</a:t>
            </a:r>
            <a:r>
              <a:rPr lang="en-US" sz="1800" dirty="0" smtClean="0"/>
              <a:t> to VP and its base is nearer to the observer than its apex.</a:t>
            </a:r>
            <a:endParaRPr lang="en-US" sz="1800" dirty="0"/>
          </a:p>
        </p:txBody>
      </p:sp>
      <p:pic>
        <p:nvPicPr>
          <p:cNvPr id="5" name="Picture 2" descr="C:\Users\Ramu\Desktop\New folder - Copy\problem (37).jpg"/>
          <p:cNvPicPr>
            <a:picLocks noGrp="1" noChangeAspect="1" noChangeArrowheads="1"/>
          </p:cNvPicPr>
          <p:nvPr>
            <p:ph idx="1"/>
          </p:nvPr>
        </p:nvPicPr>
        <p:blipFill>
          <a:blip r:embed="rId2" cstate="print"/>
          <a:srcRect/>
          <a:stretch>
            <a:fillRect/>
          </a:stretch>
        </p:blipFill>
        <p:spPr bwMode="auto">
          <a:xfrm>
            <a:off x="1371600" y="1922680"/>
            <a:ext cx="6629400" cy="4935320"/>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3) Draw the projections, when a cube of 50mm long edges is resting on the HP with its vertical faces equally inclined to VP.</a:t>
            </a:r>
            <a:endParaRPr lang="en-US" sz="2400" dirty="0"/>
          </a:p>
        </p:txBody>
      </p:sp>
      <p:pic>
        <p:nvPicPr>
          <p:cNvPr id="3074" name="Picture 2" descr="C:\Users\Ramu\Desktop\New folder - Copy\problem (3).jpg"/>
          <p:cNvPicPr>
            <a:picLocks noGrp="1" noChangeAspect="1" noChangeArrowheads="1"/>
          </p:cNvPicPr>
          <p:nvPr>
            <p:ph idx="1"/>
          </p:nvPr>
        </p:nvPicPr>
        <p:blipFill>
          <a:blip r:embed="rId2" cstate="print"/>
          <a:srcRect/>
          <a:stretch>
            <a:fillRect/>
          </a:stretch>
        </p:blipFill>
        <p:spPr bwMode="auto">
          <a:xfrm>
            <a:off x="2047954" y="1600199"/>
            <a:ext cx="5572047" cy="499607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39) Draw the projections of the cylinder base 40 mm diameter and axis 60 mm long, resting with a point of its base circle on HP, such that the axis is making an angle of 30</a:t>
            </a:r>
            <a:r>
              <a:rPr lang="en-US" sz="2000" baseline="30000" dirty="0" smtClean="0"/>
              <a:t>0</a:t>
            </a:r>
            <a:r>
              <a:rPr lang="en-US" sz="2000" dirty="0" smtClean="0"/>
              <a:t> with the HP and its top view perpendicular to VP.</a:t>
            </a:r>
            <a:br>
              <a:rPr lang="en-US" sz="2000" dirty="0" smtClean="0"/>
            </a:br>
            <a:endParaRPr lang="en-US" sz="2000" dirty="0"/>
          </a:p>
        </p:txBody>
      </p:sp>
      <p:pic>
        <p:nvPicPr>
          <p:cNvPr id="6" name="Picture 2" descr="C:\Users\Ramu\Desktop\New folder - Copy\problem (38).jpg"/>
          <p:cNvPicPr>
            <a:picLocks noGrp="1" noChangeAspect="1" noChangeArrowheads="1"/>
          </p:cNvPicPr>
          <p:nvPr>
            <p:ph idx="1"/>
          </p:nvPr>
        </p:nvPicPr>
        <p:blipFill>
          <a:blip r:embed="rId2" cstate="print"/>
          <a:srcRect/>
          <a:stretch>
            <a:fillRect/>
          </a:stretch>
        </p:blipFill>
        <p:spPr bwMode="auto">
          <a:xfrm>
            <a:off x="1524000" y="1517412"/>
            <a:ext cx="6553200" cy="5340588"/>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40) A cone 40 mm base and axis 50mm long touches the VP on a point of its base circle. The axis is inclined at 30</a:t>
            </a:r>
            <a:r>
              <a:rPr lang="en-US" sz="2000" baseline="30000" dirty="0" smtClean="0"/>
              <a:t>0</a:t>
            </a:r>
            <a:r>
              <a:rPr lang="en-US" sz="2000" dirty="0" smtClean="0"/>
              <a:t> to VP and the front view of the axis is inclined at 45</a:t>
            </a:r>
            <a:r>
              <a:rPr lang="en-US" sz="2000" baseline="30000" dirty="0" smtClean="0"/>
              <a:t>0</a:t>
            </a:r>
            <a:r>
              <a:rPr lang="en-US" sz="2000" dirty="0" smtClean="0"/>
              <a:t> to HP. Draw its projections.</a:t>
            </a:r>
            <a:endParaRPr lang="en-US" sz="2000" dirty="0"/>
          </a:p>
        </p:txBody>
      </p:sp>
      <p:pic>
        <p:nvPicPr>
          <p:cNvPr id="41986" name="Picture 2" descr="C:\Users\Ramu\Desktop\New folder - Copy\problem (40).jpg"/>
          <p:cNvPicPr>
            <a:picLocks noGrp="1" noChangeAspect="1" noChangeArrowheads="1"/>
          </p:cNvPicPr>
          <p:nvPr>
            <p:ph idx="1"/>
          </p:nvPr>
        </p:nvPicPr>
        <p:blipFill>
          <a:blip r:embed="rId2" cstate="print"/>
          <a:srcRect/>
          <a:stretch>
            <a:fillRect/>
          </a:stretch>
        </p:blipFill>
        <p:spPr bwMode="auto">
          <a:xfrm>
            <a:off x="1143000" y="1417321"/>
            <a:ext cx="6705600" cy="5279154"/>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457200"/>
            <a:ext cx="8229600" cy="5668963"/>
          </a:xfrm>
        </p:spPr>
        <p:txBody>
          <a:bodyPr>
            <a:noAutofit/>
          </a:bodyPr>
          <a:lstStyle/>
          <a:p>
            <a:pPr marL="514350" lvl="0" indent="-514350">
              <a:buFont typeface="+mj-lt"/>
              <a:buAutoNum type="arabicPeriod"/>
            </a:pPr>
            <a:r>
              <a:rPr lang="en-US" sz="2000" dirty="0" smtClean="0">
                <a:latin typeface="Times New Roman" pitchFamily="18" charset="0"/>
                <a:cs typeface="Times New Roman" pitchFamily="18" charset="0"/>
              </a:rPr>
              <a:t>A triangular pyramid with 30mm edge at its base and 50mm long axis is resting on its base on the ground with an edge of the base near the VP, parallel to and 20 mm in front of VP. Draw the projections of the pyramid.</a:t>
            </a:r>
          </a:p>
          <a:p>
            <a:pPr marL="514350" lvl="0" indent="-514350">
              <a:buFont typeface="+mj-lt"/>
              <a:buAutoNum type="arabicPeriod"/>
            </a:pPr>
            <a:r>
              <a:rPr lang="en-US" sz="2000" dirty="0" smtClean="0">
                <a:latin typeface="Times New Roman" pitchFamily="18" charset="0"/>
                <a:cs typeface="Times New Roman" pitchFamily="18" charset="0"/>
              </a:rPr>
              <a:t>Draw the projections of a pentagonal prism of base side 30mm and axis length is 60mm resting on the HP on one of its bases with a side of base parallel to VP.</a:t>
            </a:r>
          </a:p>
          <a:p>
            <a:pPr marL="514350" lvl="0" indent="-514350">
              <a:buFont typeface="+mj-lt"/>
              <a:buAutoNum type="arabicPeriod"/>
            </a:pPr>
            <a:r>
              <a:rPr lang="en-US" sz="2000" dirty="0" smtClean="0">
                <a:latin typeface="Times New Roman" pitchFamily="18" charset="0"/>
                <a:cs typeface="Times New Roman" pitchFamily="18" charset="0"/>
              </a:rPr>
              <a:t>Draw the projections, when a cube of 50mm long edges is resting on the HP with its vertical faces equally inclined to VP.</a:t>
            </a:r>
          </a:p>
          <a:p>
            <a:pPr marL="514350" lvl="0" indent="-514350">
              <a:buFont typeface="+mj-lt"/>
              <a:buAutoNum type="arabicPeriod"/>
            </a:pPr>
            <a:r>
              <a:rPr lang="en-US" sz="2000" dirty="0" smtClean="0">
                <a:latin typeface="Times New Roman" pitchFamily="18" charset="0"/>
                <a:cs typeface="Times New Roman" pitchFamily="18" charset="0"/>
              </a:rPr>
              <a:t>The hexagonal pyramid has base 30mm side and axis 60mm long is resting on the HP on its base and one of the edges of the base inclined at 45</a:t>
            </a:r>
            <a:r>
              <a:rPr lang="en-US" sz="2000" baseline="30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 to the VP.</a:t>
            </a:r>
          </a:p>
          <a:p>
            <a:pPr marL="514350" lvl="0" indent="-514350">
              <a:buFont typeface="+mj-lt"/>
              <a:buAutoNum type="arabicPeriod"/>
            </a:pPr>
            <a:r>
              <a:rPr lang="en-US" sz="2000" dirty="0" smtClean="0">
                <a:latin typeface="Times New Roman" pitchFamily="18" charset="0"/>
                <a:cs typeface="Times New Roman" pitchFamily="18" charset="0"/>
              </a:rPr>
              <a:t>Draw the projections of a right circular cone of base 50mm diameter and height of 70mm, when resting with its base on the HP.</a:t>
            </a:r>
          </a:p>
          <a:p>
            <a:pPr marL="514350" indent="-514350">
              <a:buFont typeface="+mj-lt"/>
              <a:buAutoNum type="arabicPeriod"/>
            </a:pPr>
            <a:endParaRPr lang="en-US"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
        <p:nvSpPr>
          <p:cNvPr id="6" name="TextBox 5"/>
          <p:cNvSpPr txBox="1"/>
          <p:nvPr/>
        </p:nvSpPr>
        <p:spPr>
          <a:xfrm>
            <a:off x="838200" y="228600"/>
            <a:ext cx="3113096" cy="369332"/>
          </a:xfrm>
          <a:prstGeom prst="rect">
            <a:avLst/>
          </a:prstGeom>
          <a:noFill/>
        </p:spPr>
        <p:txBody>
          <a:bodyPr wrap="none" rtlCol="0">
            <a:spAutoFit/>
          </a:bodyPr>
          <a:lstStyle/>
          <a:p>
            <a:r>
              <a:rPr lang="en-US" b="1" u="sng" dirty="0" smtClean="0"/>
              <a:t>Example questions for practice</a:t>
            </a:r>
            <a:endParaRPr lang="en-US" b="1" u="sng"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228600" y="411480"/>
            <a:ext cx="8763000" cy="5714683"/>
          </a:xfrm>
        </p:spPr>
        <p:txBody>
          <a:bodyPr>
            <a:noAutofit/>
          </a:bodyPr>
          <a:lstStyle/>
          <a:p>
            <a:pPr marL="514350" lvl="0" indent="-514350">
              <a:buFont typeface="+mj-lt"/>
              <a:buAutoNum type="arabicPeriod" startAt="6"/>
            </a:pPr>
            <a:r>
              <a:rPr lang="en-US" sz="2000" dirty="0" smtClean="0">
                <a:latin typeface="Times New Roman" pitchFamily="18" charset="0"/>
                <a:cs typeface="Times New Roman" pitchFamily="18" charset="0"/>
              </a:rPr>
              <a:t>Draw the projections of a cylinder of base 40mm diameter and axis length 70mm long is resting on the HP on its base with its axis 35mm in front of VP.</a:t>
            </a:r>
          </a:p>
          <a:p>
            <a:pPr marL="514350" lvl="0" indent="-514350">
              <a:buFont typeface="+mj-lt"/>
              <a:buAutoNum type="arabicPeriod" startAt="6"/>
            </a:pPr>
            <a:r>
              <a:rPr lang="en-US" sz="2000" dirty="0" smtClean="0">
                <a:latin typeface="Times New Roman" pitchFamily="18" charset="0"/>
                <a:cs typeface="Times New Roman" pitchFamily="18" charset="0"/>
              </a:rPr>
              <a:t>Draw the projections of a pentagonal pyramid has a base 30 mm edge and axis 60 mm long, having its base on the  HP such that one of the edges of the base  is perpendicular to VP and also draw its side view,</a:t>
            </a:r>
          </a:p>
          <a:p>
            <a:pPr marL="514350" lvl="0" indent="-514350">
              <a:buFont typeface="+mj-lt"/>
              <a:buAutoNum type="arabicPeriod" startAt="6"/>
            </a:pPr>
            <a:r>
              <a:rPr lang="en-US" sz="2000" dirty="0" smtClean="0">
                <a:latin typeface="Times New Roman" pitchFamily="18" charset="0"/>
                <a:cs typeface="Times New Roman" pitchFamily="18" charset="0"/>
              </a:rPr>
              <a:t>A square prism of base side 40 mm and axis 60mm long, is kept on HP, such that its axis is perpendicular to VP. When one of its longer edges with its face containing the longer edge inclined at 30</a:t>
            </a:r>
            <a:r>
              <a:rPr lang="en-US" sz="2000" baseline="30000" dirty="0" smtClean="0">
                <a:latin typeface="Times New Roman" pitchFamily="18" charset="0"/>
                <a:cs typeface="Times New Roman" pitchFamily="18" charset="0"/>
              </a:rPr>
              <a:t>o</a:t>
            </a:r>
            <a:r>
              <a:rPr lang="en-US" sz="2000" dirty="0" smtClean="0">
                <a:latin typeface="Times New Roman" pitchFamily="18" charset="0"/>
                <a:cs typeface="Times New Roman" pitchFamily="18" charset="0"/>
              </a:rPr>
              <a:t> to the HP.</a:t>
            </a:r>
          </a:p>
          <a:p>
            <a:pPr marL="514350" lvl="0" indent="-514350">
              <a:buFont typeface="+mj-lt"/>
              <a:buAutoNum type="arabicPeriod" startAt="6"/>
            </a:pPr>
            <a:r>
              <a:rPr lang="en-US" sz="2000" dirty="0" smtClean="0">
                <a:latin typeface="Times New Roman" pitchFamily="18" charset="0"/>
                <a:cs typeface="Times New Roman" pitchFamily="18" charset="0"/>
              </a:rPr>
              <a:t>A pentagonal pyramid of side of base 30mm and axis 60mm long rests on the HP on one of the corners of the base side containing the rest corners are equally inclined to the HP. Draw its projections when the axis is perpendicular to VP.</a:t>
            </a:r>
          </a:p>
          <a:p>
            <a:pPr marL="514350" lvl="0" indent="-514350">
              <a:buFont typeface="+mj-lt"/>
              <a:buAutoNum type="arabicPeriod" startAt="6"/>
            </a:pPr>
            <a:r>
              <a:rPr lang="en-US" sz="2000" dirty="0" smtClean="0">
                <a:latin typeface="Times New Roman" pitchFamily="18" charset="0"/>
                <a:cs typeface="Times New Roman" pitchFamily="18" charset="0"/>
              </a:rPr>
              <a:t>A hexagonal prism of base side 30mm and axis length 60mm is lying on the ground on one of its rectangular faces. Such that axis is perpendicular to VP. Draw its top, front and left-side views when the near end is 20mm in front of VP.</a:t>
            </a:r>
          </a:p>
          <a:p>
            <a:pPr marL="514350" indent="-514350">
              <a:buFont typeface="+mj-lt"/>
              <a:buAutoNum type="arabicPeriod" startAt="6"/>
            </a:pPr>
            <a:endParaRPr lang="en-US"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609600"/>
            <a:ext cx="8229600" cy="5516563"/>
          </a:xfrm>
        </p:spPr>
        <p:txBody>
          <a:bodyPr>
            <a:noAutofit/>
          </a:bodyPr>
          <a:lstStyle/>
          <a:p>
            <a:pPr marL="514350" lvl="0" indent="-514350">
              <a:buFont typeface="+mj-lt"/>
              <a:buAutoNum type="arabicPeriod" startAt="11"/>
            </a:pPr>
            <a:r>
              <a:rPr lang="en-US" sz="1800" dirty="0" smtClean="0">
                <a:latin typeface="Times New Roman" pitchFamily="18" charset="0"/>
                <a:cs typeface="Times New Roman" pitchFamily="18" charset="0"/>
              </a:rPr>
              <a:t>A hexagonal prism of base side 25mm and axis 60mm long lies on the ground  one of its rectangular faces such that axis is parallel to both HP and VP. Draw its projections.</a:t>
            </a:r>
          </a:p>
          <a:p>
            <a:pPr marL="514350" lvl="0" indent="-514350">
              <a:buFont typeface="+mj-lt"/>
              <a:buAutoNum type="arabicPeriod" startAt="11"/>
            </a:pPr>
            <a:r>
              <a:rPr lang="en-US" sz="1800" dirty="0" smtClean="0">
                <a:latin typeface="Times New Roman" pitchFamily="18" charset="0"/>
                <a:cs typeface="Times New Roman" pitchFamily="18" charset="0"/>
              </a:rPr>
              <a:t>A pentagonal prism of side of base 30mm and axis 60mm long lies on the ground on one of its longer edges with its axis parallel to both HP and VP. Draw the top and front view when one of the rectangular faces containing the resting edge is inclined at 30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the ground.</a:t>
            </a:r>
          </a:p>
          <a:p>
            <a:pPr marL="514350" lvl="0" indent="-514350">
              <a:buFont typeface="+mj-lt"/>
              <a:buAutoNum type="arabicPeriod" startAt="11"/>
            </a:pPr>
            <a:r>
              <a:rPr lang="en-US" sz="1800" dirty="0" smtClean="0">
                <a:latin typeface="Times New Roman" pitchFamily="18" charset="0"/>
                <a:cs typeface="Times New Roman" pitchFamily="18" charset="0"/>
              </a:rPr>
              <a:t>A triangular prism of side of base 35mm and 70mm long is resting on the HP on one of its rectangular faces with the axis parallel to both HP and VP. Draw its projections.</a:t>
            </a:r>
          </a:p>
          <a:p>
            <a:pPr marL="514350" lvl="0" indent="-514350">
              <a:buFont typeface="+mj-lt"/>
              <a:buAutoNum type="arabicPeriod" startAt="11"/>
            </a:pPr>
            <a:r>
              <a:rPr lang="en-US" sz="1800" dirty="0" smtClean="0">
                <a:latin typeface="Times New Roman" pitchFamily="18" charset="0"/>
                <a:cs typeface="Times New Roman" pitchFamily="18" charset="0"/>
              </a:rPr>
              <a:t>Draw the projections of a hexagonal pyramid of side of base 25mm and axis 60mm long is resting on the HP on one of its base corners with the sides containing the corner equally inclined to the HP and its axis parallel to both HP and VP.</a:t>
            </a:r>
          </a:p>
          <a:p>
            <a:pPr marL="514350" lvl="0" indent="-514350">
              <a:buFont typeface="+mj-lt"/>
              <a:buAutoNum type="arabicPeriod" startAt="11"/>
            </a:pPr>
            <a:r>
              <a:rPr lang="en-US" sz="1800" dirty="0" smtClean="0">
                <a:latin typeface="Times New Roman" pitchFamily="18" charset="0"/>
                <a:cs typeface="Times New Roman" pitchFamily="18" charset="0"/>
              </a:rPr>
              <a:t>Draw the projections of a hexagonal prism of base side 25 mm and axis 50 mm lengths when it rest on the ground on one of its base corners. Such that its base makes an angle of 60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the ground and axis is parallel VP.</a:t>
            </a:r>
          </a:p>
          <a:p>
            <a:pPr marL="514350" indent="-514350">
              <a:buFont typeface="+mj-lt"/>
              <a:buAutoNum type="arabicPeriod" startAt="11"/>
            </a:pPr>
            <a:endParaRPr lang="en-US" sz="1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304800"/>
            <a:ext cx="8229600" cy="5821363"/>
          </a:xfrm>
        </p:spPr>
        <p:txBody>
          <a:bodyPr>
            <a:noAutofit/>
          </a:bodyPr>
          <a:lstStyle/>
          <a:p>
            <a:pPr marL="457200" lvl="0" indent="-457200" algn="just">
              <a:lnSpc>
                <a:spcPct val="115000"/>
              </a:lnSpc>
              <a:spcBef>
                <a:spcPts val="0"/>
              </a:spcBef>
              <a:buFont typeface="+mj-lt"/>
              <a:buAutoNum type="arabicPeriod" startAt="16"/>
            </a:pPr>
            <a:r>
              <a:rPr lang="en-US" sz="2000" dirty="0" smtClean="0">
                <a:latin typeface="Times New Roman"/>
                <a:ea typeface="Times New Roman"/>
                <a:cs typeface="Times New Roman"/>
              </a:rPr>
              <a:t>A hexagonal pyramid of 25 mm side of base and 60mm height rests on the HP on one of its base edges such that the triangular face containing the resting edge is perpendicular to both HP and VP. Draw its projections.</a:t>
            </a:r>
            <a:endParaRPr lang="en-US" sz="2800" dirty="0" smtClean="0">
              <a:ea typeface="Times New Roman"/>
              <a:cs typeface="Times New Roman"/>
            </a:endParaRPr>
          </a:p>
          <a:p>
            <a:pPr marL="457200" lvl="0" indent="-457200" algn="just">
              <a:lnSpc>
                <a:spcPct val="115000"/>
              </a:lnSpc>
              <a:spcBef>
                <a:spcPts val="0"/>
              </a:spcBef>
              <a:buFont typeface="+mj-lt"/>
              <a:buAutoNum type="arabicPeriod" startAt="16"/>
            </a:pPr>
            <a:r>
              <a:rPr lang="en-US" sz="2000" dirty="0" smtClean="0">
                <a:latin typeface="Times New Roman"/>
                <a:ea typeface="Times New Roman"/>
                <a:cs typeface="Times New Roman"/>
              </a:rPr>
              <a:t>A hexagonal pyramid side of base 25 mm, axis 50mm long lying with one of its triangular face on the HP and its axis is parallel to the VP.</a:t>
            </a:r>
            <a:endParaRPr lang="en-US" sz="2800" dirty="0" smtClean="0">
              <a:ea typeface="Times New Roman"/>
              <a:cs typeface="Times New Roman"/>
            </a:endParaRPr>
          </a:p>
          <a:p>
            <a:pPr marL="457200" lvl="0" indent="-457200" algn="just">
              <a:lnSpc>
                <a:spcPct val="115000"/>
              </a:lnSpc>
              <a:spcBef>
                <a:spcPts val="0"/>
              </a:spcBef>
              <a:buFont typeface="+mj-lt"/>
              <a:buAutoNum type="arabicPeriod" startAt="16"/>
            </a:pPr>
            <a:r>
              <a:rPr lang="en-US" sz="2000" dirty="0" smtClean="0">
                <a:latin typeface="Times New Roman"/>
                <a:ea typeface="Times New Roman"/>
                <a:cs typeface="Times New Roman"/>
              </a:rPr>
              <a:t>A pentagonal pyramid of side of base 25 mm and axis 60mm long lies with one of its slant edges on HP. Such that its axis is parallel to VP. Draw its projections.</a:t>
            </a:r>
            <a:endParaRPr lang="en-US" sz="2800" dirty="0" smtClean="0">
              <a:ea typeface="Times New Roman"/>
              <a:cs typeface="Times New Roman"/>
            </a:endParaRPr>
          </a:p>
          <a:p>
            <a:pPr marL="457200" lvl="0" indent="-457200" algn="just">
              <a:lnSpc>
                <a:spcPct val="115000"/>
              </a:lnSpc>
              <a:spcBef>
                <a:spcPts val="0"/>
              </a:spcBef>
              <a:buFont typeface="+mj-lt"/>
              <a:buAutoNum type="arabicPeriod" startAt="16"/>
            </a:pPr>
            <a:r>
              <a:rPr lang="en-US" sz="2000" dirty="0" smtClean="0">
                <a:latin typeface="Times New Roman"/>
                <a:ea typeface="Times New Roman"/>
                <a:cs typeface="Times New Roman"/>
              </a:rPr>
              <a:t>A hexagonal pyramid of side of base 30 mm and axis 60mm long has an edge of its base on the ground. Its axis is inclined at 30</a:t>
            </a:r>
            <a:r>
              <a:rPr lang="en-US" sz="2000" baseline="30000" dirty="0" smtClean="0">
                <a:latin typeface="Times New Roman"/>
                <a:ea typeface="Times New Roman"/>
                <a:cs typeface="Times New Roman"/>
              </a:rPr>
              <a:t>0</a:t>
            </a:r>
            <a:r>
              <a:rPr lang="en-US" sz="2000" dirty="0" smtClean="0">
                <a:latin typeface="Times New Roman"/>
                <a:ea typeface="Times New Roman"/>
                <a:cs typeface="Times New Roman"/>
              </a:rPr>
              <a:t> to the ground and parallel to VP. Draw its projections.</a:t>
            </a:r>
            <a:endParaRPr lang="en-US" sz="2800" dirty="0" smtClean="0">
              <a:ea typeface="Times New Roman"/>
              <a:cs typeface="Times New Roman"/>
            </a:endParaRPr>
          </a:p>
          <a:p>
            <a:pPr marL="457200" lvl="0" indent="-457200" algn="just">
              <a:lnSpc>
                <a:spcPct val="115000"/>
              </a:lnSpc>
              <a:spcBef>
                <a:spcPts val="0"/>
              </a:spcBef>
              <a:spcAft>
                <a:spcPts val="1000"/>
              </a:spcAft>
              <a:buFont typeface="+mj-lt"/>
              <a:buAutoNum type="arabicPeriod" startAt="16"/>
            </a:pPr>
            <a:r>
              <a:rPr lang="en-US" sz="2000" dirty="0" smtClean="0">
                <a:latin typeface="Times New Roman"/>
                <a:ea typeface="Times New Roman"/>
                <a:cs typeface="Times New Roman"/>
              </a:rPr>
              <a:t> A cone of base 60 mm diameter and altitude 80 mm rests on the HP with its axis inclined at 30</a:t>
            </a:r>
            <a:r>
              <a:rPr lang="en-US" sz="2000" baseline="30000" dirty="0" smtClean="0">
                <a:latin typeface="Times New Roman"/>
                <a:ea typeface="Times New Roman"/>
                <a:cs typeface="Times New Roman"/>
              </a:rPr>
              <a:t>0</a:t>
            </a:r>
            <a:r>
              <a:rPr lang="en-US" sz="2000" dirty="0" smtClean="0">
                <a:latin typeface="Times New Roman"/>
                <a:ea typeface="Times New Roman"/>
                <a:cs typeface="Times New Roman"/>
              </a:rPr>
              <a:t> to the HP and parallel to the VP. Draw its top and front views.</a:t>
            </a:r>
            <a:endParaRPr lang="en-US" sz="2800" dirty="0" smtClean="0">
              <a:ea typeface="Times New Roman"/>
              <a:cs typeface="Times New Roman"/>
            </a:endParaRPr>
          </a:p>
          <a:p>
            <a:pPr marL="457200" indent="-457200">
              <a:buFont typeface="+mj-lt"/>
              <a:buAutoNum type="arabicPeriod" startAt="16"/>
            </a:pPr>
            <a:endParaRPr lang="en-US" sz="2000" dirty="0"/>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381000"/>
            <a:ext cx="8229600" cy="5745163"/>
          </a:xfrm>
        </p:spPr>
        <p:txBody>
          <a:bodyPr>
            <a:noAutofit/>
          </a:bodyPr>
          <a:lstStyle/>
          <a:p>
            <a:pPr marL="514350" lvl="0" indent="-514350">
              <a:buFont typeface="+mj-lt"/>
              <a:buAutoNum type="arabicPeriod" startAt="21"/>
            </a:pPr>
            <a:r>
              <a:rPr lang="en-US" sz="2000" dirty="0" smtClean="0">
                <a:latin typeface="Times New Roman" pitchFamily="18" charset="0"/>
                <a:cs typeface="Times New Roman" pitchFamily="18" charset="0"/>
              </a:rPr>
              <a:t>A pentagonal prism of base side 30mm and axis length 60mm rests on the HP on one of the base corners with the base edges containing it being equally inclined to HP. The axis is inclined at 45</a:t>
            </a:r>
            <a:r>
              <a:rPr lang="en-US" sz="2000" baseline="30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to the HP and parallel to the VP. Draw the projections of the prism by change of position method.</a:t>
            </a:r>
          </a:p>
          <a:p>
            <a:pPr marL="514350" lvl="0" indent="-514350">
              <a:buFont typeface="+mj-lt"/>
              <a:buAutoNum type="arabicPeriod" startAt="21"/>
            </a:pPr>
            <a:r>
              <a:rPr lang="en-US" sz="2000" dirty="0" smtClean="0">
                <a:latin typeface="Times New Roman" pitchFamily="18" charset="0"/>
                <a:cs typeface="Times New Roman" pitchFamily="18" charset="0"/>
              </a:rPr>
              <a:t>A pentagonal prism of side 30mm and axis 70 mm long rests with one of its edges on HP such that the base containing that edge makes an angle of 30</a:t>
            </a:r>
            <a:r>
              <a:rPr lang="en-US" sz="2000" baseline="30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to HP and its axis is parallel to VP. Draw its projections.</a:t>
            </a:r>
          </a:p>
          <a:p>
            <a:pPr marL="514350" lvl="0" indent="-514350">
              <a:buFont typeface="+mj-lt"/>
              <a:buAutoNum type="arabicPeriod" startAt="21"/>
            </a:pPr>
            <a:r>
              <a:rPr lang="en-US" sz="2000" dirty="0" smtClean="0">
                <a:latin typeface="Times New Roman" pitchFamily="18" charset="0"/>
                <a:cs typeface="Times New Roman" pitchFamily="18" charset="0"/>
              </a:rPr>
              <a:t>Draw the projections of a right circular cone of base diameter 60mm and altitude 80mm lying on the HP with one of its generators. The axis is parallel to VP.</a:t>
            </a:r>
          </a:p>
          <a:p>
            <a:pPr marL="514350" lvl="0" indent="-514350">
              <a:buFont typeface="+mj-lt"/>
              <a:buAutoNum type="arabicPeriod" startAt="21"/>
            </a:pPr>
            <a:r>
              <a:rPr lang="en-US" sz="2000" dirty="0" smtClean="0">
                <a:latin typeface="Times New Roman" pitchFamily="18" charset="0"/>
                <a:cs typeface="Times New Roman" pitchFamily="18" charset="0"/>
              </a:rPr>
              <a:t>Draw the projections of a right circular cone of base diameter 50 mm and altitude 70 mm when it rests on the ground with its axis inclined at 45</a:t>
            </a:r>
            <a:r>
              <a:rPr lang="en-US" sz="2000" baseline="30000" dirty="0" smtClean="0">
                <a:latin typeface="Times New Roman" pitchFamily="18" charset="0"/>
                <a:cs typeface="Times New Roman" pitchFamily="18" charset="0"/>
              </a:rPr>
              <a:t>0</a:t>
            </a:r>
            <a:r>
              <a:rPr lang="en-US" sz="2000" dirty="0" smtClean="0">
                <a:latin typeface="Times New Roman" pitchFamily="18" charset="0"/>
                <a:cs typeface="Times New Roman" pitchFamily="18" charset="0"/>
              </a:rPr>
              <a:t> to the ground and parallel to VP ( change of reference line method).</a:t>
            </a:r>
          </a:p>
          <a:p>
            <a:pPr marL="514350" lvl="0" indent="-514350">
              <a:buFont typeface="+mj-lt"/>
              <a:buAutoNum type="arabicPeriod" startAt="21"/>
            </a:pPr>
            <a:r>
              <a:rPr lang="en-US" sz="2000" dirty="0" smtClean="0">
                <a:latin typeface="Times New Roman" pitchFamily="18" charset="0"/>
                <a:cs typeface="Times New Roman" pitchFamily="18" charset="0"/>
              </a:rPr>
              <a:t>A square pyramid of the base side 60mm and altitude 100 mm lies on the HP on one of its triangular faces with its axis parallel to the VP. Draw its projections.</a:t>
            </a:r>
          </a:p>
          <a:p>
            <a:pPr marL="514350" indent="-514350">
              <a:buFont typeface="+mj-lt"/>
              <a:buAutoNum type="arabicPeriod" startAt="21"/>
            </a:pPr>
            <a:endParaRPr lang="en-US"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457200"/>
            <a:ext cx="8458200" cy="5668963"/>
          </a:xfrm>
        </p:spPr>
        <p:txBody>
          <a:bodyPr>
            <a:noAutofit/>
          </a:bodyPr>
          <a:lstStyle/>
          <a:p>
            <a:pPr marL="514350" lvl="0" indent="-514350">
              <a:buFont typeface="+mj-lt"/>
              <a:buAutoNum type="arabicPeriod" startAt="26"/>
            </a:pPr>
            <a:r>
              <a:rPr lang="en-US" sz="2000" dirty="0" smtClean="0">
                <a:latin typeface="Times New Roman" pitchFamily="18" charset="0"/>
                <a:ea typeface="Tahoma" pitchFamily="34" charset="0"/>
                <a:cs typeface="Times New Roman" pitchFamily="18" charset="0"/>
              </a:rPr>
              <a:t>Draw the projections of a hexagonal prism of base side 20 mm and axis length 50 mm when it rests on the ground on one of the edges of the base and the axis inclined at 35</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to the ground and parallel to the VP.</a:t>
            </a:r>
          </a:p>
          <a:p>
            <a:pPr marL="514350" lvl="0" indent="-514350">
              <a:buFont typeface="+mj-lt"/>
              <a:buAutoNum type="arabicPeriod" startAt="26"/>
            </a:pPr>
            <a:r>
              <a:rPr lang="en-US" sz="2000" dirty="0" smtClean="0">
                <a:latin typeface="Times New Roman" pitchFamily="18" charset="0"/>
                <a:ea typeface="Tahoma" pitchFamily="34" charset="0"/>
                <a:cs typeface="Times New Roman" pitchFamily="18" charset="0"/>
              </a:rPr>
              <a:t>A square pyramid of base side 30 mm and height 50 mm rests on the ground on one of its base edges such that its axis is inclined at 45</a:t>
            </a:r>
            <a:r>
              <a:rPr lang="en-US" sz="2000" baseline="30000" dirty="0" smtClean="0">
                <a:latin typeface="Times New Roman" pitchFamily="18" charset="0"/>
                <a:ea typeface="Tahoma" pitchFamily="34" charset="0"/>
                <a:cs typeface="Times New Roman" pitchFamily="18" charset="0"/>
              </a:rPr>
              <a:t>0 </a:t>
            </a:r>
            <a:r>
              <a:rPr lang="en-US" sz="2000" dirty="0" smtClean="0">
                <a:latin typeface="Times New Roman" pitchFamily="18" charset="0"/>
                <a:ea typeface="Tahoma" pitchFamily="34" charset="0"/>
                <a:cs typeface="Times New Roman" pitchFamily="18" charset="0"/>
              </a:rPr>
              <a:t>to the ground and parallel to VP. Draw its projections.</a:t>
            </a:r>
          </a:p>
          <a:p>
            <a:pPr marL="514350" lvl="0" indent="-514350">
              <a:buFont typeface="+mj-lt"/>
              <a:buAutoNum type="arabicPeriod" startAt="26"/>
            </a:pPr>
            <a:r>
              <a:rPr lang="en-US" sz="2000" dirty="0" smtClean="0">
                <a:latin typeface="Times New Roman" pitchFamily="18" charset="0"/>
                <a:ea typeface="Tahoma" pitchFamily="34" charset="0"/>
                <a:cs typeface="Times New Roman" pitchFamily="18" charset="0"/>
              </a:rPr>
              <a:t>A cylinder, diameter of base 60 mm and height 70 mm, is having a point of its periphery of base on HP with axis of the cylinder inclined to HP at 45</a:t>
            </a:r>
            <a:r>
              <a:rPr lang="en-US" sz="2000" baseline="30000" dirty="0" smtClean="0">
                <a:latin typeface="Times New Roman" pitchFamily="18" charset="0"/>
                <a:ea typeface="Tahoma" pitchFamily="34" charset="0"/>
                <a:cs typeface="Times New Roman" pitchFamily="18" charset="0"/>
              </a:rPr>
              <a:t>0 </a:t>
            </a:r>
            <a:r>
              <a:rPr lang="en-US" sz="2000" dirty="0" smtClean="0">
                <a:latin typeface="Times New Roman" pitchFamily="18" charset="0"/>
                <a:ea typeface="Tahoma" pitchFamily="34" charset="0"/>
                <a:cs typeface="Times New Roman" pitchFamily="18" charset="0"/>
              </a:rPr>
              <a:t>and parallel to VP. Draw the projections of the cylinder.</a:t>
            </a:r>
          </a:p>
          <a:p>
            <a:pPr marL="514350" lvl="0" indent="-514350">
              <a:buFont typeface="+mj-lt"/>
              <a:buAutoNum type="arabicPeriod" startAt="26"/>
            </a:pPr>
            <a:r>
              <a:rPr lang="en-US" sz="2000" dirty="0" smtClean="0">
                <a:latin typeface="Times New Roman" pitchFamily="18" charset="0"/>
                <a:ea typeface="Tahoma" pitchFamily="34" charset="0"/>
                <a:cs typeface="Times New Roman" pitchFamily="18" charset="0"/>
              </a:rPr>
              <a:t>Draw the projections of a cube of edge 45 mm resting on one of its corners on the HP, with a solid diagonal perpendicular to HP.</a:t>
            </a:r>
          </a:p>
          <a:p>
            <a:pPr marL="514350" lvl="0" indent="-514350">
              <a:buFont typeface="+mj-lt"/>
              <a:buAutoNum type="arabicPeriod" startAt="26"/>
            </a:pPr>
            <a:r>
              <a:rPr lang="en-US" sz="2000" dirty="0" smtClean="0">
                <a:latin typeface="Times New Roman" pitchFamily="18" charset="0"/>
                <a:ea typeface="Tahoma" pitchFamily="34" charset="0"/>
                <a:cs typeface="Times New Roman" pitchFamily="18" charset="0"/>
              </a:rPr>
              <a:t>Draw the projections of a hexagonal prism of base side 20 mm and axis length 50 mm when it rest on the ground on one of its rectangular faces and the axis is inclined at 35</a:t>
            </a:r>
            <a:r>
              <a:rPr lang="en-US" sz="2000" baseline="30000" dirty="0" smtClean="0">
                <a:latin typeface="Times New Roman" pitchFamily="18" charset="0"/>
                <a:ea typeface="Tahoma" pitchFamily="34" charset="0"/>
                <a:cs typeface="Times New Roman" pitchFamily="18" charset="0"/>
              </a:rPr>
              <a:t>0 </a:t>
            </a:r>
            <a:r>
              <a:rPr lang="en-US" sz="2000" dirty="0" smtClean="0">
                <a:latin typeface="Times New Roman" pitchFamily="18" charset="0"/>
                <a:ea typeface="Tahoma" pitchFamily="34" charset="0"/>
                <a:cs typeface="Times New Roman" pitchFamily="18" charset="0"/>
              </a:rPr>
              <a:t>to the VP and parallel to the HP.</a:t>
            </a:r>
          </a:p>
          <a:p>
            <a:pPr marL="514350" indent="-514350">
              <a:buFont typeface="+mj-lt"/>
              <a:buAutoNum type="arabicPeriod" startAt="26"/>
            </a:pPr>
            <a:endParaRPr lang="en-US" sz="2000" dirty="0">
              <a:latin typeface="Times New Roman" pitchFamily="18" charset="0"/>
              <a:ea typeface="Tahoma" pitchFamily="34"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457200"/>
            <a:ext cx="8229600" cy="5668963"/>
          </a:xfrm>
        </p:spPr>
        <p:txBody>
          <a:bodyPr>
            <a:noAutofit/>
          </a:bodyPr>
          <a:lstStyle/>
          <a:p>
            <a:pPr marL="514350" lvl="0" indent="-514350">
              <a:buFont typeface="+mj-lt"/>
              <a:buAutoNum type="arabicPeriod" startAt="31"/>
            </a:pPr>
            <a:r>
              <a:rPr lang="en-US" sz="2000" dirty="0" smtClean="0">
                <a:latin typeface="Times New Roman" pitchFamily="18" charset="0"/>
                <a:ea typeface="Tahoma" pitchFamily="34" charset="0"/>
                <a:cs typeface="Times New Roman" pitchFamily="18" charset="0"/>
              </a:rPr>
              <a:t>Draw the projections of a pentagonal prism of 30 mm side of base and 65 mm long. Its lying on one of its longer edges on HP with one rectangular face perpendicular to HP such that axis makes an angle 60</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with VP.</a:t>
            </a:r>
          </a:p>
          <a:p>
            <a:pPr marL="514350" lvl="0" indent="-514350">
              <a:buFont typeface="+mj-lt"/>
              <a:buAutoNum type="arabicPeriod" startAt="31"/>
            </a:pPr>
            <a:r>
              <a:rPr lang="en-US" sz="2000" dirty="0" smtClean="0">
                <a:latin typeface="Times New Roman" pitchFamily="18" charset="0"/>
                <a:ea typeface="Tahoma" pitchFamily="34" charset="0"/>
                <a:cs typeface="Times New Roman" pitchFamily="18" charset="0"/>
              </a:rPr>
              <a:t>Draw the projections of a cylinder of base diameter 50 mm and axis length 70 mm when it is lying on one of its generators on HP, with its axis inclined at 45</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to VP.</a:t>
            </a:r>
          </a:p>
          <a:p>
            <a:pPr marL="514350" lvl="0" indent="-514350">
              <a:buFont typeface="+mj-lt"/>
              <a:buAutoNum type="arabicPeriod" startAt="31"/>
            </a:pPr>
            <a:r>
              <a:rPr lang="en-US" sz="2000" dirty="0" smtClean="0">
                <a:latin typeface="Times New Roman" pitchFamily="18" charset="0"/>
                <a:ea typeface="Tahoma" pitchFamily="34" charset="0"/>
                <a:cs typeface="Times New Roman" pitchFamily="18" charset="0"/>
              </a:rPr>
              <a:t>A square prism of base side 30 mm and axis 70 mm rests on HP on one of the longer edges with rectangular faces equally inclined to HP. The axis is inclined at 30</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to VP. Draw the top and front views of the prism.</a:t>
            </a:r>
          </a:p>
          <a:p>
            <a:pPr marL="514350" lvl="0" indent="-514350">
              <a:buFont typeface="+mj-lt"/>
              <a:buAutoNum type="arabicPeriod" startAt="31"/>
            </a:pPr>
            <a:r>
              <a:rPr lang="en-US" sz="2000" dirty="0" smtClean="0">
                <a:latin typeface="Times New Roman" pitchFamily="18" charset="0"/>
                <a:ea typeface="Tahoma" pitchFamily="34" charset="0"/>
                <a:cs typeface="Times New Roman" pitchFamily="18" charset="0"/>
              </a:rPr>
              <a:t>A hexagonal pyramid of base side 20 mm and axis height 70 mm has one of the corners of its base in the VP and axis is inclined at 45</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to the VP and parallel to HP. Hence draw the front view and top view of the pyramid.</a:t>
            </a:r>
          </a:p>
          <a:p>
            <a:pPr marL="514350" lvl="0" indent="-514350">
              <a:buFont typeface="+mj-lt"/>
              <a:buAutoNum type="arabicPeriod" startAt="31"/>
            </a:pPr>
            <a:r>
              <a:rPr lang="en-US" sz="2000" dirty="0" smtClean="0">
                <a:latin typeface="Times New Roman" pitchFamily="18" charset="0"/>
                <a:ea typeface="Tahoma" pitchFamily="34" charset="0"/>
                <a:cs typeface="Times New Roman" pitchFamily="18" charset="0"/>
              </a:rPr>
              <a:t>Draw the projections of a right circular cone of base diameter 50 mm and axis 60 mm long, touches the VP on a point of its base circle. Its axis is inclined at 30</a:t>
            </a:r>
            <a:r>
              <a:rPr lang="en-US" sz="2000" baseline="30000" dirty="0" smtClean="0">
                <a:latin typeface="Times New Roman" pitchFamily="18" charset="0"/>
                <a:ea typeface="Tahoma" pitchFamily="34" charset="0"/>
                <a:cs typeface="Times New Roman" pitchFamily="18" charset="0"/>
              </a:rPr>
              <a:t>0</a:t>
            </a:r>
            <a:r>
              <a:rPr lang="en-US" sz="2000" dirty="0" smtClean="0">
                <a:latin typeface="Times New Roman" pitchFamily="18" charset="0"/>
                <a:ea typeface="Tahoma" pitchFamily="34" charset="0"/>
                <a:cs typeface="Times New Roman" pitchFamily="18" charset="0"/>
              </a:rPr>
              <a:t> to VP and parallel to HP.</a:t>
            </a:r>
          </a:p>
          <a:p>
            <a:pPr marL="514350" indent="-514350">
              <a:buFont typeface="+mj-lt"/>
              <a:buAutoNum type="arabicPeriod" startAt="31"/>
            </a:pPr>
            <a:endParaRPr lang="en-US" sz="2000" dirty="0">
              <a:latin typeface="Times New Roman" pitchFamily="18" charset="0"/>
              <a:ea typeface="Tahoma" pitchFamily="34"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a:xfrm>
            <a:off x="457200" y="381000"/>
            <a:ext cx="8229600" cy="5745163"/>
          </a:xfrm>
        </p:spPr>
        <p:txBody>
          <a:bodyPr>
            <a:noAutofit/>
          </a:bodyPr>
          <a:lstStyle/>
          <a:p>
            <a:pPr marL="514350" lvl="0" indent="-514350">
              <a:buFont typeface="+mj-lt"/>
              <a:buAutoNum type="arabicPeriod" startAt="36"/>
            </a:pPr>
            <a:r>
              <a:rPr lang="en-US" sz="1800" dirty="0" smtClean="0">
                <a:latin typeface="Times New Roman" pitchFamily="18" charset="0"/>
                <a:cs typeface="Times New Roman" pitchFamily="18" charset="0"/>
              </a:rPr>
              <a:t>A square pyramid of base 40 mm and axis 70 mm long has one of its triangular faces on VP and edge of base contained by that face perpendicular to HP. Draw its projections</a:t>
            </a:r>
          </a:p>
          <a:p>
            <a:pPr marL="514350" lvl="0" indent="-514350">
              <a:buFont typeface="+mj-lt"/>
              <a:buAutoNum type="arabicPeriod" startAt="36"/>
            </a:pPr>
            <a:r>
              <a:rPr lang="en-US" sz="1800" dirty="0" smtClean="0">
                <a:latin typeface="Times New Roman" pitchFamily="18" charset="0"/>
                <a:cs typeface="Times New Roman" pitchFamily="18" charset="0"/>
              </a:rPr>
              <a:t>A pentagonal prism of side of base 25 mm and axis 40 mm long, resting on HP on a corner of its base. Draw the projections of a prism, when the base is inclined at 60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HP and the axis appears to be inclined at 30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VP. Follow the change of position method.</a:t>
            </a:r>
          </a:p>
          <a:p>
            <a:pPr marL="514350" lvl="0" indent="-514350">
              <a:buFont typeface="+mj-lt"/>
              <a:buAutoNum type="arabicPeriod" startAt="36"/>
            </a:pPr>
            <a:r>
              <a:rPr lang="en-US" sz="1800" dirty="0" smtClean="0">
                <a:latin typeface="Times New Roman" pitchFamily="18" charset="0"/>
                <a:cs typeface="Times New Roman" pitchFamily="18" charset="0"/>
              </a:rPr>
              <a:t>Draw the projections of a hexagonal pyramid of base side 30 mm and axis 60 mm long has one of its slant edges on HP such that two of its triangular faces containing the slant edges on which its rest are equally inclined to HP. The top view of the axis appears to be inclined at 45</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VP and its base is nearer to the observer than its apex.</a:t>
            </a:r>
          </a:p>
          <a:p>
            <a:pPr marL="514350" lvl="0" indent="-514350">
              <a:buFont typeface="+mj-lt"/>
              <a:buAutoNum type="arabicPeriod" startAt="36"/>
            </a:pPr>
            <a:r>
              <a:rPr lang="en-US" sz="1800" dirty="0" smtClean="0">
                <a:latin typeface="Times New Roman" pitchFamily="18" charset="0"/>
                <a:cs typeface="Times New Roman" pitchFamily="18" charset="0"/>
              </a:rPr>
              <a:t>Draw the projections of the cylinder base 40 mm diameter and axis 60 mm long, resting with a point of its base circle on HP, such that the axis is making an angle of 30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with the HP and its top view perpendicular to VP.</a:t>
            </a:r>
          </a:p>
          <a:p>
            <a:pPr marL="514350" lvl="0" indent="-514350">
              <a:buFont typeface="+mj-lt"/>
              <a:buAutoNum type="arabicPeriod" startAt="36"/>
            </a:pPr>
            <a:r>
              <a:rPr lang="en-US" sz="1800" dirty="0" smtClean="0">
                <a:latin typeface="Times New Roman" pitchFamily="18" charset="0"/>
                <a:cs typeface="Times New Roman" pitchFamily="18" charset="0"/>
              </a:rPr>
              <a:t>A cone 40 mm base and axis 50mm long touches the VP on a point of its base circle. The axis is inclined at 30</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VP and the front view of the axis is inclined at 45</a:t>
            </a:r>
            <a:r>
              <a:rPr lang="en-US" sz="1800" baseline="30000" dirty="0" smtClean="0">
                <a:latin typeface="Times New Roman" pitchFamily="18" charset="0"/>
                <a:cs typeface="Times New Roman" pitchFamily="18" charset="0"/>
              </a:rPr>
              <a:t>0</a:t>
            </a:r>
            <a:r>
              <a:rPr lang="en-US" sz="1800" dirty="0" smtClean="0">
                <a:latin typeface="Times New Roman" pitchFamily="18" charset="0"/>
                <a:cs typeface="Times New Roman" pitchFamily="18" charset="0"/>
              </a:rPr>
              <a:t> to HP. Draw its projections.</a:t>
            </a:r>
          </a:p>
          <a:p>
            <a:pPr marL="514350" indent="-514350">
              <a:buFont typeface="+mj-lt"/>
              <a:buAutoNum type="arabicPeriod" startAt="36"/>
            </a:pPr>
            <a:endParaRPr lang="en-US" sz="18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4) The hexagonal pyramid has base 30mm side and axis 60mm long is resting on the HP on its base and one of the edges of the base inclined at 45</a:t>
            </a:r>
            <a:r>
              <a:rPr lang="en-US" sz="2400" baseline="30000" dirty="0" smtClean="0"/>
              <a:t>o</a:t>
            </a:r>
            <a:r>
              <a:rPr lang="en-US" sz="2400" dirty="0" smtClean="0"/>
              <a:t> to the VP.</a:t>
            </a:r>
            <a:endParaRPr lang="en-US" sz="2400" dirty="0"/>
          </a:p>
        </p:txBody>
      </p:sp>
      <p:pic>
        <p:nvPicPr>
          <p:cNvPr id="4098" name="Picture 2" descr="C:\Users\Ramu\Desktop\New folder - Copy\problem (4).jpg"/>
          <p:cNvPicPr>
            <a:picLocks noGrp="1" noChangeAspect="1" noChangeArrowheads="1"/>
          </p:cNvPicPr>
          <p:nvPr>
            <p:ph idx="1"/>
          </p:nvPr>
        </p:nvPicPr>
        <p:blipFill>
          <a:blip r:embed="rId2" cstate="print"/>
          <a:srcRect/>
          <a:stretch>
            <a:fillRect/>
          </a:stretch>
        </p:blipFill>
        <p:spPr bwMode="auto">
          <a:xfrm>
            <a:off x="2919134" y="1600200"/>
            <a:ext cx="3710267" cy="5080176"/>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C75B0-2411-254E-9FCD-4A82D9071D74}"/>
              </a:ext>
            </a:extLst>
          </p:cNvPr>
          <p:cNvSpPr>
            <a:spLocks noGrp="1"/>
          </p:cNvSpPr>
          <p:nvPr>
            <p:ph type="ctrTitle"/>
          </p:nvPr>
        </p:nvSpPr>
        <p:spPr/>
        <p:txBody>
          <a:bodyPr/>
          <a:lstStyle/>
          <a:p>
            <a:r>
              <a:rPr lang="en-US"/>
              <a:t>Development of solids surfaces </a:t>
            </a:r>
          </a:p>
        </p:txBody>
      </p:sp>
      <p:sp>
        <p:nvSpPr>
          <p:cNvPr id="3" name="Subtitle 2">
            <a:extLst>
              <a:ext uri="{FF2B5EF4-FFF2-40B4-BE49-F238E27FC236}">
                <a16:creationId xmlns="" xmlns:a16="http://schemas.microsoft.com/office/drawing/2014/main" id="{3CDC46C1-7ACA-764D-AB82-6E9DE83DB4BD}"/>
              </a:ext>
            </a:extLst>
          </p:cNvPr>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3630390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 xmlns:a16="http://schemas.microsoft.com/office/drawing/2014/main" id="{E2623436-95F5-1F4E-BAF7-F19F34E19D0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92906" y="271262"/>
            <a:ext cx="8376047" cy="1231016"/>
          </a:xfrm>
          <a:prstGeom prst="rect">
            <a:avLst/>
          </a:prstGeom>
        </p:spPr>
      </p:pic>
      <p:pic>
        <p:nvPicPr>
          <p:cNvPr id="5" name="Picture 5">
            <a:extLst>
              <a:ext uri="{FF2B5EF4-FFF2-40B4-BE49-F238E27FC236}">
                <a16:creationId xmlns="" xmlns:a16="http://schemas.microsoft.com/office/drawing/2014/main" id="{5E9C3276-FF58-8C40-A702-21C20AA84883}"/>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75047" y="1381126"/>
            <a:ext cx="8376047" cy="5539820"/>
          </a:xfrm>
          <a:prstGeom prst="rect">
            <a:avLst/>
          </a:prstGeom>
        </p:spPr>
      </p:pic>
      <p:sp>
        <p:nvSpPr>
          <p:cNvPr id="6" name="Footer Placeholder 5"/>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1532428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49E183C8-6693-9648-A265-56686A601DD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 y="0"/>
            <a:ext cx="9143999" cy="6858000"/>
          </a:xfrm>
          <a:prstGeom prst="rect">
            <a:avLst/>
          </a:prstGeom>
        </p:spPr>
      </p:pic>
      <p:sp>
        <p:nvSpPr>
          <p:cNvPr id="3" name="Footer Placeholder 2"/>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211857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CC7BF39A-9A85-8446-96C5-C22098C061F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
            <a:ext cx="9144000" cy="6857999"/>
          </a:xfrm>
          <a:prstGeom prst="rect">
            <a:avLst/>
          </a:prstGeom>
        </p:spPr>
      </p:pic>
      <p:sp>
        <p:nvSpPr>
          <p:cNvPr id="3" name="Footer Placeholder 2"/>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3567717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83799924-B32D-4343-914B-ABD464D9A52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
            <a:ext cx="9144000" cy="6858000"/>
          </a:xfrm>
          <a:prstGeom prst="rect">
            <a:avLst/>
          </a:prstGeom>
        </p:spPr>
      </p:pic>
      <p:sp>
        <p:nvSpPr>
          <p:cNvPr id="3" name="Footer Placeholder 2"/>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1780362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AAEF75BE-E186-BD44-B24A-25DD595096B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
            <a:ext cx="9144000" cy="6858000"/>
          </a:xfrm>
          <a:prstGeom prst="rect">
            <a:avLst/>
          </a:prstGeom>
        </p:spPr>
      </p:pic>
      <p:sp>
        <p:nvSpPr>
          <p:cNvPr id="3" name="Footer Placeholder 2"/>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228565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 xmlns:a16="http://schemas.microsoft.com/office/drawing/2014/main" id="{4C0FD6AE-784F-BE4B-AD9F-6D4CBDDCB48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pic>
        <p:nvPicPr>
          <p:cNvPr id="3" name="Picture 3">
            <a:extLst>
              <a:ext uri="{FF2B5EF4-FFF2-40B4-BE49-F238E27FC236}">
                <a16:creationId xmlns="" xmlns:a16="http://schemas.microsoft.com/office/drawing/2014/main" id="{0B0B1533-6476-3648-B264-4C7406FE8980}"/>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85750" y="4572000"/>
            <a:ext cx="3771305" cy="1234774"/>
          </a:xfrm>
          <a:prstGeom prst="rect">
            <a:avLst/>
          </a:prstGeom>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extLst>
      <p:ext uri="{BB962C8B-B14F-4D97-AF65-F5344CB8AC3E}">
        <p14:creationId xmlns="" xmlns:p14="http://schemas.microsoft.com/office/powerpoint/2010/main" val="4072490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400" dirty="0" smtClean="0"/>
              <a:t>5) Draw the projections of a right circular cone of base 50mm diameter and height of 70mm, when resting with its base on the HP.</a:t>
            </a:r>
            <a:endParaRPr lang="en-US" sz="2400" dirty="0"/>
          </a:p>
        </p:txBody>
      </p:sp>
      <p:pic>
        <p:nvPicPr>
          <p:cNvPr id="5122" name="Picture 2" descr="C:\Users\Ramu\Desktop\New folder - Copy\problem (5).jpg"/>
          <p:cNvPicPr>
            <a:picLocks noGrp="1" noChangeAspect="1" noChangeArrowheads="1"/>
          </p:cNvPicPr>
          <p:nvPr>
            <p:ph idx="1"/>
          </p:nvPr>
        </p:nvPicPr>
        <p:blipFill>
          <a:blip r:embed="rId2" cstate="print"/>
          <a:srcRect/>
          <a:stretch>
            <a:fillRect/>
          </a:stretch>
        </p:blipFill>
        <p:spPr bwMode="auto">
          <a:xfrm>
            <a:off x="2738627" y="1600199"/>
            <a:ext cx="4195573" cy="5179072"/>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6) Draw the projections of a cylinder of base 40mm diameter and axis length 70mm long is resting on the HP on its base with its axis 35mm in front of VP.</a:t>
            </a:r>
            <a:endParaRPr lang="en-US" sz="2000" dirty="0"/>
          </a:p>
        </p:txBody>
      </p:sp>
      <p:pic>
        <p:nvPicPr>
          <p:cNvPr id="6146" name="Picture 2" descr="C:\Users\Ramu\Desktop\New folder - Copy\problem (6).jpg"/>
          <p:cNvPicPr>
            <a:picLocks noGrp="1" noChangeAspect="1" noChangeArrowheads="1"/>
          </p:cNvPicPr>
          <p:nvPr>
            <p:ph idx="1"/>
          </p:nvPr>
        </p:nvPicPr>
        <p:blipFill>
          <a:blip r:embed="rId2" cstate="print"/>
          <a:srcRect/>
          <a:stretch>
            <a:fillRect/>
          </a:stretch>
        </p:blipFill>
        <p:spPr bwMode="auto">
          <a:xfrm>
            <a:off x="2856353" y="1600200"/>
            <a:ext cx="3849247" cy="5077609"/>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7) Draw the projections of a pentagonal pyramid has a base 30 mm edge and axis 60 mm long, having its base on the  HP such that one of the edges of the base  is perpendicular to VP and also draw its side view.</a:t>
            </a:r>
            <a:endParaRPr lang="en-US" sz="2000" dirty="0"/>
          </a:p>
        </p:txBody>
      </p:sp>
      <p:pic>
        <p:nvPicPr>
          <p:cNvPr id="7171" name="Picture 3" descr="C:\Users\Ramu\Desktop\New folder - Copy\problem (7).jpg"/>
          <p:cNvPicPr>
            <a:picLocks noGrp="1" noChangeAspect="1" noChangeArrowheads="1"/>
          </p:cNvPicPr>
          <p:nvPr>
            <p:ph idx="1"/>
          </p:nvPr>
        </p:nvPicPr>
        <p:blipFill>
          <a:blip r:embed="rId2" cstate="print"/>
          <a:srcRect/>
          <a:stretch>
            <a:fillRect/>
          </a:stretch>
        </p:blipFill>
        <p:spPr bwMode="auto">
          <a:xfrm>
            <a:off x="2324080" y="1600199"/>
            <a:ext cx="4991120" cy="5024915"/>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US" sz="2000" dirty="0" smtClean="0"/>
              <a:t>8) A square prism of base side 40 mm and axis 60mm long is kept on HP, such that its axis is perpendicular to VP. When one of its longer edges with its face containing the longer edge inclined at 30</a:t>
            </a:r>
            <a:r>
              <a:rPr lang="en-US" sz="2000" baseline="30000" dirty="0" smtClean="0"/>
              <a:t>o</a:t>
            </a:r>
            <a:r>
              <a:rPr lang="en-US" sz="2000" dirty="0" smtClean="0"/>
              <a:t> to the HP.</a:t>
            </a:r>
            <a:endParaRPr lang="en-US" sz="2000" dirty="0"/>
          </a:p>
        </p:txBody>
      </p:sp>
      <p:pic>
        <p:nvPicPr>
          <p:cNvPr id="8194" name="Picture 2" descr="C:\Users\Ramu\Desktop\New folder - Copy\problem (8).jpg"/>
          <p:cNvPicPr>
            <a:picLocks noGrp="1" noChangeAspect="1" noChangeArrowheads="1"/>
          </p:cNvPicPr>
          <p:nvPr>
            <p:ph idx="1"/>
          </p:nvPr>
        </p:nvPicPr>
        <p:blipFill>
          <a:blip r:embed="rId2" cstate="print"/>
          <a:srcRect/>
          <a:stretch>
            <a:fillRect/>
          </a:stretch>
        </p:blipFill>
        <p:spPr bwMode="auto">
          <a:xfrm>
            <a:off x="1983981" y="1600200"/>
            <a:ext cx="5788419" cy="5061787"/>
          </a:xfrm>
          <a:prstGeom prst="rect">
            <a:avLst/>
          </a:prstGeom>
          <a:noFill/>
        </p:spPr>
      </p:pic>
      <p:sp>
        <p:nvSpPr>
          <p:cNvPr id="4" name="Footer Placeholder 3"/>
          <p:cNvSpPr>
            <a:spLocks noGrp="1"/>
          </p:cNvSpPr>
          <p:nvPr>
            <p:ph type="ftr" sz="quarter" idx="11"/>
          </p:nvPr>
        </p:nvSpPr>
        <p:spPr/>
        <p:txBody>
          <a:bodyPr/>
          <a:lstStyle/>
          <a:p>
            <a:r>
              <a:rPr lang="en-US" smtClean="0"/>
              <a:t>Prepared by N.C.KRISHNA PRASAD,Asst.Professor</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3732</Words>
  <Application>Microsoft Office PowerPoint</Application>
  <PresentationFormat>On-screen Show (4:3)</PresentationFormat>
  <Paragraphs>148</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PROJECTION OF SOLIDS</vt:lpstr>
      <vt:lpstr>1) A triangular pyramid with 30mm edge at its base and 50mm long axis is resting on its base on the ground with an edge of the base near the VP, parallel to and 20 mm in front of VP. Draw the projections of the pyramid.</vt:lpstr>
      <vt:lpstr>2) Draw the projections of a pentagonal prism of base side 30mm and axis length is 60mm resting on the HP on one of its bases with a side of base parallel to VP.</vt:lpstr>
      <vt:lpstr>3) Draw the projections, when a cube of 50mm long edges is resting on the HP with its vertical faces equally inclined to VP.</vt:lpstr>
      <vt:lpstr>4) The hexagonal pyramid has base 30mm side and axis 60mm long is resting on the HP on its base and one of the edges of the base inclined at 45o to the VP.</vt:lpstr>
      <vt:lpstr>5) Draw the projections of a right circular cone of base 50mm diameter and height of 70mm, when resting with its base on the HP.</vt:lpstr>
      <vt:lpstr>6) Draw the projections of a cylinder of base 40mm diameter and axis length 70mm long is resting on the HP on its base with its axis 35mm in front of VP.</vt:lpstr>
      <vt:lpstr>7) Draw the projections of a pentagonal pyramid has a base 30 mm edge and axis 60 mm long, having its base on the  HP such that one of the edges of the base  is perpendicular to VP and also draw its side view.</vt:lpstr>
      <vt:lpstr>8) A square prism of base side 40 mm and axis 60mm long is kept on HP, such that its axis is perpendicular to VP. When one of its longer edges with its face containing the longer edge inclined at 30o to the HP.</vt:lpstr>
      <vt:lpstr>9) A pentagonal pyramid of side of base 30mm and axis 60mm long rests on the HP on one of the corners of the base side containing the rest corners are equally inclined to the HP. Draw its projections when the axis is perpendicular to VP.</vt:lpstr>
      <vt:lpstr>10) A hexagonal prism of base side 30mm and axis length 60mm is lying on the ground on one of its rectangular faces. Such that axis is perpendicular to VP. Draw its top, front and left-side views when the near end is 20mm in front of VP.</vt:lpstr>
      <vt:lpstr>11) A hexagonal prism of base side 25mm and axis 60mm long lies on the ground  one of its rectangular faces such that axis is parallel to both HP and VP. Draw its projections</vt:lpstr>
      <vt:lpstr>12) A pentagonal prism of side of base 30mm and axis 60mm long lies on the ground on one of its longer edges with its axis parallel to both HP and VP. Draw the top and front view when one of the rectangular faces containing the resting edge is inclined at 300 to the ground.</vt:lpstr>
      <vt:lpstr>13) A triangular prism of side of base 35mm and 70mm long is resting on the HP on one of its rectangular faces with the axis parallel to both HP and VP. Draw its projections.</vt:lpstr>
      <vt:lpstr>14) Draw the projections of a hexagonal pyramid of side of base 25mm and axis 60mm long is resting on the HP on one of its base corners with the sides containing the corner equally inclined to the HP and its axis parallel to both HP and VP.</vt:lpstr>
      <vt:lpstr>15) Draw the projections of a hexagonal prism of base side 25 mm and axis 50 mm lengths when it rest on the ground on one of its base corners. Such that its base makes an angle of 600 to the ground and axis is parallel VP.</vt:lpstr>
      <vt:lpstr>16) A hexagonal pyramid of 25 mm side of base and 60mm height rests on the HP on one of its base edges such that the triangular face containing the resting edge is perpendicular to both HP and VP. Draw its projections.</vt:lpstr>
      <vt:lpstr>17) A hexagonal pyramid side of base 25 mm, axis 50mm long lying with one of its triangular face on the HP and its axis is parallel to the VP.</vt:lpstr>
      <vt:lpstr>18) A pentagonal pyramid of side of base 25 mm and axis 60mm long lies with one of its slant edges on HP. Such that its axis is parallel to VP. Draw its projections.</vt:lpstr>
      <vt:lpstr>19) A hexagonal pyramid of side of base 30 mm and axis 60mm long has an edge of its base on the ground. Its axis is inclined at 300 to the ground and parallel to VP. Draw its projections.</vt:lpstr>
      <vt:lpstr>20) A cone of base 60 mm diameter and altitude 80 mm rests on the HP with its axis inclined at 300 to the HP and parallel to the VP. Draw its top and front views.</vt:lpstr>
      <vt:lpstr>21) A pentagonal prism of base side 30mm and axis length 60mm rests on the HP on one of the base corners with the base edges containing it being equally inclined to HP. The axis is inclined at 450 to the HP and parallel to the VP. Draw the projections of the prism by change of position method.</vt:lpstr>
      <vt:lpstr>22) A pentagonal prism of side 30mm and axis 70 mm long rests with one of its edges on HP such that the base containing that edge makes an angle of 300 to HP and its axis is parallel to VP. Draw its projections.</vt:lpstr>
      <vt:lpstr>23) Draw the projections of a right circular cone of base diameter 60mm and altitude 80mm lying on the HP with one of its generators. The axis is parallel to VP.</vt:lpstr>
      <vt:lpstr>24) Draw the projections of a right circular cone of base diameter 50 mm and altitude 70 mm when it rests on the ground with its axis inclined at 450 to the ground and parallel to VP (change of reference line method).</vt:lpstr>
      <vt:lpstr>25) A square pyramid of the base side 60mm and altitude 100 mm lies on the HP on one of its triangular faces with its axis parallel to the VP. Draw its projections.</vt:lpstr>
      <vt:lpstr>26) Draw the projections of a hexagonal prism of base side 20 mm and axis length 50 mm when it rests on the ground on one of the edges of the base and the axis inclined at 350 to the ground and parallel to the VP.</vt:lpstr>
      <vt:lpstr>27) A square pyramid of base side 30 mm and height 50 mm rests on the ground on one of its base edges such that its axis is inclined at 450 to the ground and parallel to VP. Draw its projections.</vt:lpstr>
      <vt:lpstr>28) A cylinder, diameter of base 60 mm and height 70 mm, is having a point of its periphery of base on HP with axis of the cylinder inclined to HP at 450 and parallel to VP. Draw the projections of the cylinder.</vt:lpstr>
      <vt:lpstr>29) Draw the projections of a cube of edge 45 mm resting on one of its corners on the HP, with a solid diagonal perpendicular to HP.</vt:lpstr>
      <vt:lpstr>30) Draw the projections of a hexagonal prism of base side 20 mm and axis length 50 mm when it rest on the ground on one of its rectangular faces and the axis is inclined at 350 to the VP and parallel to the HP.</vt:lpstr>
      <vt:lpstr>31) Draw the projections of a pentagonal prism of 30 mm side of base and 65 mm long. Its lying on one of its longer edges on HP with one rectangular face perpendicular to HP such that axis makes an angle 600 with VP.</vt:lpstr>
      <vt:lpstr>32) Draw the projections of a cylinder of base diameter 50 mm and axis length 70 mm when it is lying on one of its generators on HP, with its axis inclined at 450 to VP.</vt:lpstr>
      <vt:lpstr>33) A square prism of base side 30 mm and axis 70 mm rests on HP on one of the longer edges with rectangular faces equally inclined to HP. The axis is inclined at 300 to VP. Draw the top and front views of the prism.</vt:lpstr>
      <vt:lpstr>34) A hexagonal pyramid of base side 20 mm and axis height 70 mm has one of the corners of its base in the VP and axis is inclined at 450 to the VP and parallel to HP. Hence draw the front view and top view of the pyramid.</vt:lpstr>
      <vt:lpstr>35) Draw the projections of a right circular cone of base diameter 50 mm and axis 60 mm long, touches the VP on a point of its base circle. Its axis is inclined at 300 to VP and parallel to HP.</vt:lpstr>
      <vt:lpstr>36) A square pyramid of base 40 mm and axis 70 mm long has one of its triangular faces on VP and edge of base contained by that face perpendicular to HP. Draw its projections.</vt:lpstr>
      <vt:lpstr>37) A pentagonal prism of side of base 25 mm and axis 40 mm long, resting on HP on a corner of its base. Draw the projections of a prism, when the base is inclined at 600 to HP and the axis appears to be inclined at 300 to VP. Follow the change of position method.</vt:lpstr>
      <vt:lpstr>38) Draw the projections of a hexagonal pyramid of base side 30 mm and axis 60 mm long has one of its slant edges on HP such that two of its triangular faces containing the slant edges on which its rest are equally inclined to HP. The top view of the axis appears to be inclined at 450 to VP and its base is nearer to the observer than its apex.</vt:lpstr>
      <vt:lpstr>39) Draw the projections of the cylinder base 40 mm diameter and axis 60 mm long, resting with a point of its base circle on HP, such that the axis is making an angle of 300 with the HP and its top view perpendicular to VP. </vt:lpstr>
      <vt:lpstr>40) A cone 40 mm base and axis 50mm long touches the VP on a point of its base circle. The axis is inclined at 300 to VP and the front view of the axis is inclined at 450 to HP. Draw its projections.</vt:lpstr>
      <vt:lpstr>  </vt:lpstr>
      <vt:lpstr>  </vt:lpstr>
      <vt:lpstr>  </vt:lpstr>
      <vt:lpstr> </vt:lpstr>
      <vt:lpstr> </vt:lpstr>
      <vt:lpstr>  </vt:lpstr>
      <vt:lpstr> </vt:lpstr>
      <vt:lpstr> </vt:lpstr>
      <vt:lpstr>Development of solids surfaces </vt:lpstr>
      <vt:lpstr>Slide 51</vt:lpstr>
      <vt:lpstr>Slide 52</vt:lpstr>
      <vt:lpstr>Slide 53</vt:lpstr>
      <vt:lpstr>Slide 54</vt:lpstr>
      <vt:lpstr>Slide 55</vt:lpstr>
      <vt:lpstr>Slide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PROJECTION OF SOLIDS-QB</dc:title>
  <dc:creator>admin</dc:creator>
  <cp:lastModifiedBy>admin</cp:lastModifiedBy>
  <cp:revision>4</cp:revision>
  <dcterms:created xsi:type="dcterms:W3CDTF">2022-03-04T10:18:45Z</dcterms:created>
  <dcterms:modified xsi:type="dcterms:W3CDTF">2022-03-27T07:03:41Z</dcterms:modified>
</cp:coreProperties>
</file>